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F1FEECD-7CFC-46C4-9EF9-7BDFED256A15}" type="datetimeFigureOut">
              <a:rPr lang="en-US" smtClean="0"/>
              <a:pPr/>
              <a:t>03/09/2020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3B0C47E-2906-409C-A243-B4D7E85B253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1FEECD-7CFC-46C4-9EF9-7BDFED256A15}" type="datetimeFigureOut">
              <a:rPr lang="en-US" smtClean="0"/>
              <a:pPr/>
              <a:t>03/09/2020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0C47E-2906-409C-A243-B4D7E85B25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1FEECD-7CFC-46C4-9EF9-7BDFED256A15}" type="datetimeFigureOut">
              <a:rPr lang="en-US" smtClean="0"/>
              <a:pPr/>
              <a:t>03/09/2020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0C47E-2906-409C-A243-B4D7E85B25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F1FEECD-7CFC-46C4-9EF9-7BDFED256A15}" type="datetimeFigureOut">
              <a:rPr lang="en-US" smtClean="0"/>
              <a:pPr/>
              <a:t>03/09/2020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0C47E-2906-409C-A243-B4D7E85B253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1FEECD-7CFC-46C4-9EF9-7BDFED256A15}" type="datetimeFigureOut">
              <a:rPr lang="en-US" smtClean="0"/>
              <a:pPr/>
              <a:t>03/09/2020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3B0C47E-2906-409C-A243-B4D7E85B25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F1FEECD-7CFC-46C4-9EF9-7BDFED256A15}" type="datetimeFigureOut">
              <a:rPr lang="en-US" smtClean="0"/>
              <a:pPr/>
              <a:t>03/09/2020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0C47E-2906-409C-A243-B4D7E85B253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F1FEECD-7CFC-46C4-9EF9-7BDFED256A15}" type="datetimeFigureOut">
              <a:rPr lang="en-US" smtClean="0"/>
              <a:pPr/>
              <a:t>03/09/2020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B0C47E-2906-409C-A243-B4D7E85B253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1FEECD-7CFC-46C4-9EF9-7BDFED256A15}" type="datetimeFigureOut">
              <a:rPr lang="en-US" smtClean="0"/>
              <a:pPr/>
              <a:t>03/09/2020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B0C47E-2906-409C-A243-B4D7E85B25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FEECD-7CFC-46C4-9EF9-7BDFED256A15}" type="datetimeFigureOut">
              <a:rPr lang="en-US" smtClean="0"/>
              <a:pPr/>
              <a:t>03/09/2020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B0C47E-2906-409C-A243-B4D7E85B25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1FEECD-7CFC-46C4-9EF9-7BDFED256A15}" type="datetimeFigureOut">
              <a:rPr lang="en-US" smtClean="0"/>
              <a:pPr/>
              <a:t>03/09/2020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0C47E-2906-409C-A243-B4D7E85B253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1FEECD-7CFC-46C4-9EF9-7BDFED256A15}" type="datetimeFigureOut">
              <a:rPr lang="en-US" smtClean="0"/>
              <a:pPr/>
              <a:t>03/09/2020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3B0C47E-2906-409C-A243-B4D7E85B253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F1FEECD-7CFC-46C4-9EF9-7BDFED256A15}" type="datetimeFigureOut">
              <a:rPr lang="en-US" smtClean="0"/>
              <a:pPr/>
              <a:t>03/09/2020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3B0C47E-2906-409C-A243-B4D7E85B25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7543800" cy="1752600"/>
          </a:xfrm>
        </p:spPr>
        <p:txBody>
          <a:bodyPr>
            <a:normAutofit fontScale="85000" lnSpcReduction="10000"/>
          </a:bodyPr>
          <a:lstStyle/>
          <a:p>
            <a:pPr algn="r"/>
            <a:r>
              <a:rPr lang="en-US" dirty="0" smtClean="0">
                <a:solidFill>
                  <a:srgbClr val="FF0000"/>
                </a:solidFill>
                <a:latin typeface="Times New Roman" pitchFamily="18" charset="0"/>
                <a:cs typeface="Times New Roman" pitchFamily="18" charset="0"/>
              </a:rPr>
              <a:t>Dr. </a:t>
            </a:r>
            <a:r>
              <a:rPr lang="en-US" dirty="0" err="1" smtClean="0">
                <a:solidFill>
                  <a:srgbClr val="FF0000"/>
                </a:solidFill>
                <a:latin typeface="Times New Roman" pitchFamily="18" charset="0"/>
                <a:cs typeface="Times New Roman" pitchFamily="18" charset="0"/>
              </a:rPr>
              <a:t>Devidas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Rushiji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Bambole</a:t>
            </a:r>
            <a:r>
              <a:rPr lang="en-US" dirty="0" smtClean="0">
                <a:solidFill>
                  <a:srgbClr val="FF0000"/>
                </a:solidFill>
                <a:latin typeface="Times New Roman" pitchFamily="18" charset="0"/>
                <a:cs typeface="Times New Roman" pitchFamily="18" charset="0"/>
              </a:rPr>
              <a:t> </a:t>
            </a:r>
          </a:p>
          <a:p>
            <a:pPr algn="r"/>
            <a:r>
              <a:rPr lang="en-US" dirty="0" smtClean="0">
                <a:solidFill>
                  <a:srgbClr val="FF0000"/>
                </a:solidFill>
                <a:latin typeface="Times New Roman" pitchFamily="18" charset="0"/>
                <a:cs typeface="Times New Roman" pitchFamily="18" charset="0"/>
              </a:rPr>
              <a:t>M. Sc. Ph. D. </a:t>
            </a:r>
          </a:p>
          <a:p>
            <a:pPr algn="r"/>
            <a:r>
              <a:rPr lang="en-US" dirty="0" smtClean="0">
                <a:solidFill>
                  <a:srgbClr val="FF0000"/>
                </a:solidFill>
                <a:latin typeface="Times New Roman" pitchFamily="18" charset="0"/>
                <a:cs typeface="Times New Roman" pitchFamily="18" charset="0"/>
              </a:rPr>
              <a:t>Department of Physics </a:t>
            </a:r>
          </a:p>
          <a:p>
            <a:pPr algn="r"/>
            <a:r>
              <a:rPr lang="en-US" dirty="0" err="1" smtClean="0">
                <a:solidFill>
                  <a:srgbClr val="FF0000"/>
                </a:solidFill>
                <a:latin typeface="Times New Roman" pitchFamily="18" charset="0"/>
                <a:cs typeface="Times New Roman" pitchFamily="18" charset="0"/>
              </a:rPr>
              <a:t>Matoshree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Vimalabai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Deshmukh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Mahavidyalaya</a:t>
            </a:r>
            <a:r>
              <a:rPr lang="en-US" dirty="0" smtClean="0">
                <a:solidFill>
                  <a:srgbClr val="FF0000"/>
                </a:solidFill>
                <a:latin typeface="Times New Roman" pitchFamily="18" charset="0"/>
                <a:cs typeface="Times New Roman" pitchFamily="18" charset="0"/>
              </a:rPr>
              <a:t>, Amravati.</a:t>
            </a:r>
          </a:p>
        </p:txBody>
      </p:sp>
      <p:sp>
        <p:nvSpPr>
          <p:cNvPr id="2" name="Title 1"/>
          <p:cNvSpPr>
            <a:spLocks noGrp="1"/>
          </p:cNvSpPr>
          <p:nvPr>
            <p:ph type="ctrTitle"/>
          </p:nvPr>
        </p:nvSpPr>
        <p:spPr>
          <a:xfrm>
            <a:off x="1676400" y="381000"/>
            <a:ext cx="7162800" cy="2000250"/>
          </a:xfrm>
        </p:spPr>
        <p:txBody>
          <a:bodyPr>
            <a:noAutofit/>
          </a:bodyPr>
          <a:lstStyle/>
          <a:p>
            <a:pPr algn="r"/>
            <a:r>
              <a:rPr lang="en-US" sz="2400" dirty="0" smtClean="0">
                <a:solidFill>
                  <a:srgbClr val="002060"/>
                </a:solidFill>
                <a:latin typeface="Times New Roman" pitchFamily="18" charset="0"/>
                <a:cs typeface="Times New Roman" pitchFamily="18" charset="0"/>
              </a:rPr>
              <a:t>Lecture –</a:t>
            </a:r>
            <a:r>
              <a:rPr lang="mr-IN" sz="2400" dirty="0" smtClean="0">
                <a:solidFill>
                  <a:srgbClr val="002060"/>
                </a:solidFill>
                <a:latin typeface="Times New Roman" pitchFamily="18" charset="0"/>
                <a:cs typeface="Times New Roman" pitchFamily="18" charset="0"/>
              </a:rPr>
              <a:t>  २    </a:t>
            </a:r>
            <a:r>
              <a:rPr lang="en-US" sz="2400" dirty="0" smtClean="0">
                <a:solidFill>
                  <a:srgbClr val="002060"/>
                </a:solidFill>
                <a:latin typeface="Times New Roman" pitchFamily="18" charset="0"/>
                <a:cs typeface="Times New Roman" pitchFamily="18" charset="0"/>
              </a:rPr>
              <a:t> </a:t>
            </a:r>
            <a:r>
              <a:rPr lang="mr-IN" sz="2400" dirty="0" smtClean="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    </a:t>
            </a:r>
            <a:r>
              <a:rPr lang="mr-IN" sz="2400" dirty="0" smtClean="0">
                <a:solidFill>
                  <a:srgbClr val="002060"/>
                </a:solidFill>
                <a:latin typeface="Times New Roman" pitchFamily="18" charset="0"/>
                <a:cs typeface="Times New Roman" pitchFamily="18" charset="0"/>
              </a:rPr>
              <a:t>  </a:t>
            </a:r>
            <a:r>
              <a:rPr lang="mr-IN" sz="2400" dirty="0" smtClean="0">
                <a:solidFill>
                  <a:srgbClr val="002060"/>
                </a:solidFill>
                <a:latin typeface="Times New Roman" pitchFamily="18" charset="0"/>
              </a:rPr>
              <a:t> </a:t>
            </a:r>
            <a:r>
              <a:rPr lang="en-US" sz="2400" dirty="0" smtClean="0">
                <a:solidFill>
                  <a:srgbClr val="002060"/>
                </a:solidFill>
                <a:latin typeface="Times New Roman" pitchFamily="18" charset="0"/>
                <a:cs typeface="Times New Roman" pitchFamily="18" charset="0"/>
              </a:rPr>
              <a:t> </a:t>
            </a:r>
            <a:r>
              <a:rPr lang="mr-IN" sz="2400" dirty="0" smtClean="0">
                <a:solidFill>
                  <a:srgbClr val="002060"/>
                </a:solidFill>
                <a:latin typeface="Times New Roman" pitchFamily="18" charset="0"/>
              </a:rPr>
              <a:t> </a:t>
            </a:r>
            <a:r>
              <a:rPr lang="en-US" sz="2400" dirty="0" smtClean="0">
                <a:solidFill>
                  <a:srgbClr val="002060"/>
                </a:solidFill>
                <a:latin typeface="Times New Roman" pitchFamily="18" charset="0"/>
                <a:cs typeface="Times New Roman" pitchFamily="18" charset="0"/>
              </a:rPr>
              <a:t/>
            </a:r>
            <a:br>
              <a:rPr lang="en-US" sz="2400" dirty="0" smtClean="0">
                <a:solidFill>
                  <a:srgbClr val="002060"/>
                </a:solidFill>
                <a:latin typeface="Times New Roman" pitchFamily="18" charset="0"/>
                <a:cs typeface="Times New Roman" pitchFamily="18" charset="0"/>
              </a:rPr>
            </a:br>
            <a:r>
              <a:rPr lang="mr-IN" sz="2400" dirty="0" smtClean="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a:t>
            </a:r>
            <a:r>
              <a:rPr lang="en-US" sz="2400" b="1" dirty="0" smtClean="0">
                <a:solidFill>
                  <a:srgbClr val="002060"/>
                </a:solidFill>
              </a:rPr>
              <a:t>Accessing the internet </a:t>
            </a:r>
            <a:r>
              <a:rPr lang="mr-IN" sz="2400" dirty="0" smtClean="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Web page, </a:t>
            </a:r>
            <a:r>
              <a:rPr lang="en-US" sz="2400" b="1" dirty="0" smtClean="0">
                <a:solidFill>
                  <a:srgbClr val="002060"/>
                </a:solidFill>
              </a:rPr>
              <a:t>Accessing the internet from MS Office Application</a:t>
            </a:r>
            <a:r>
              <a:rPr lang="en-US" sz="2400" dirty="0" smtClean="0">
                <a:solidFill>
                  <a:srgbClr val="002060"/>
                </a:solidFill>
                <a:latin typeface="Times New Roman" pitchFamily="18" charset="0"/>
                <a:cs typeface="Times New Roman" pitchFamily="18" charset="0"/>
              </a:rPr>
              <a:t>) UNIT- V</a:t>
            </a:r>
            <a:r>
              <a:rPr lang="mr-IN" sz="2400" dirty="0" smtClean="0">
                <a:solidFill>
                  <a:srgbClr val="002060"/>
                </a:solidFill>
                <a:latin typeface="Times New Roman" pitchFamily="18" charset="0"/>
              </a:rPr>
              <a:t> </a:t>
            </a:r>
            <a:r>
              <a:rPr lang="en-US" sz="2400" dirty="0" smtClean="0">
                <a:solidFill>
                  <a:srgbClr val="002060"/>
                </a:solidFill>
                <a:latin typeface="Times New Roman" pitchFamily="18" charset="0"/>
                <a:cs typeface="Times New Roman" pitchFamily="18" charset="0"/>
              </a:rPr>
              <a:t>Subject- Computer Application in Home Science</a:t>
            </a:r>
            <a:br>
              <a:rPr lang="en-US" sz="2400" dirty="0" smtClean="0">
                <a:solidFill>
                  <a:srgbClr val="002060"/>
                </a:solidFill>
                <a:latin typeface="Times New Roman" pitchFamily="18" charset="0"/>
                <a:cs typeface="Times New Roman" pitchFamily="18" charset="0"/>
              </a:rPr>
            </a:b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Seme</a:t>
            </a:r>
            <a:r>
              <a:rPr lang="en-US" sz="2400" dirty="0" smtClean="0">
                <a:solidFill>
                  <a:srgbClr val="002060"/>
                </a:solidFill>
                <a:latin typeface="Times New Roman" pitchFamily="18" charset="0"/>
                <a:cs typeface="Times New Roman" pitchFamily="18" charset="0"/>
              </a:rPr>
              <a:t> – III ]</a:t>
            </a:r>
            <a:br>
              <a:rPr lang="en-US" sz="2400" dirty="0" smtClean="0">
                <a:solidFill>
                  <a:srgbClr val="002060"/>
                </a:solidFill>
                <a:latin typeface="Times New Roman" pitchFamily="18" charset="0"/>
                <a:cs typeface="Times New Roman" pitchFamily="18" charset="0"/>
              </a:rPr>
            </a:br>
            <a:r>
              <a:rPr lang="en-US" sz="2400" dirty="0" smtClean="0">
                <a:solidFill>
                  <a:srgbClr val="002060"/>
                </a:solidFill>
                <a:latin typeface="Times New Roman" pitchFamily="18" charset="0"/>
                <a:cs typeface="Times New Roman" pitchFamily="18" charset="0"/>
              </a:rPr>
              <a:t>Code – 231CA20</a:t>
            </a:r>
            <a:endParaRPr lang="en-US" sz="2400" dirty="0">
              <a:solidFill>
                <a:srgbClr val="002060"/>
              </a:solidFill>
            </a:endParaRPr>
          </a:p>
        </p:txBody>
      </p:sp>
      <p:pic>
        <p:nvPicPr>
          <p:cNvPr id="1026" name="Picture 2"/>
          <p:cNvPicPr>
            <a:picLocks noChangeAspect="1" noChangeArrowheads="1"/>
          </p:cNvPicPr>
          <p:nvPr/>
        </p:nvPicPr>
        <p:blipFill>
          <a:blip r:embed="rId2"/>
          <a:srcRect/>
          <a:stretch>
            <a:fillRect/>
          </a:stretch>
        </p:blipFill>
        <p:spPr bwMode="auto">
          <a:xfrm>
            <a:off x="1447800" y="3124200"/>
            <a:ext cx="1447800" cy="1395153"/>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228600" y="0"/>
            <a:ext cx="1295400" cy="1494692"/>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487362"/>
          </a:xfrm>
        </p:spPr>
        <p:txBody>
          <a:bodyPr>
            <a:normAutofit fontScale="90000"/>
          </a:bodyPr>
          <a:lstStyle/>
          <a:p>
            <a:pPr lvl="0"/>
            <a:r>
              <a:rPr lang="mr-IN" sz="2400" dirty="0" smtClean="0">
                <a:solidFill>
                  <a:srgbClr val="FF0000"/>
                </a:solidFill>
              </a:rPr>
              <a:t>४) सॅटेलाईट  इंटरनेट कनेक्शन (</a:t>
            </a:r>
            <a:r>
              <a:rPr lang="en-US" sz="2400" b="1" dirty="0" smtClean="0">
                <a:solidFill>
                  <a:srgbClr val="FF0000"/>
                </a:solidFill>
              </a:rPr>
              <a:t>Satellite internet connection</a:t>
            </a:r>
            <a:r>
              <a:rPr lang="mr-IN" sz="2400" b="1" dirty="0" smtClean="0">
                <a:solidFill>
                  <a:srgbClr val="FF0000"/>
                </a:solidFill>
              </a:rPr>
              <a:t>)</a:t>
            </a:r>
            <a:r>
              <a:rPr lang="en-US" sz="2400" b="1" dirty="0" smtClean="0">
                <a:solidFill>
                  <a:srgbClr val="FF0000"/>
                </a:solidFill>
              </a:rPr>
              <a:t>:</a:t>
            </a:r>
            <a:r>
              <a:rPr lang="mr-IN" sz="2400" b="1" dirty="0" smtClean="0">
                <a:solidFill>
                  <a:srgbClr val="FF0000"/>
                </a:solidFill>
              </a:rPr>
              <a:t>-</a:t>
            </a:r>
            <a:r>
              <a:rPr lang="en-US" sz="2400" b="1" dirty="0" smtClean="0">
                <a:solidFill>
                  <a:srgbClr val="FF0000"/>
                </a:solidFill>
              </a:rPr>
              <a:t> </a:t>
            </a:r>
            <a:endParaRPr lang="en-US" sz="2400" dirty="0">
              <a:solidFill>
                <a:srgbClr val="FF0000"/>
              </a:solidFill>
            </a:endParaRPr>
          </a:p>
        </p:txBody>
      </p:sp>
      <p:sp>
        <p:nvSpPr>
          <p:cNvPr id="3" name="Content Placeholder 2"/>
          <p:cNvSpPr>
            <a:spLocks noGrp="1"/>
          </p:cNvSpPr>
          <p:nvPr>
            <p:ph sz="quarter" idx="1"/>
          </p:nvPr>
        </p:nvSpPr>
        <p:spPr>
          <a:xfrm>
            <a:off x="228600" y="762000"/>
            <a:ext cx="8610600" cy="5943600"/>
          </a:xfrm>
        </p:spPr>
        <p:txBody>
          <a:bodyPr>
            <a:noAutofit/>
          </a:bodyPr>
          <a:lstStyle/>
          <a:p>
            <a:pPr>
              <a:buNone/>
            </a:pPr>
            <a:r>
              <a:rPr lang="mr-IN" sz="2000" dirty="0" smtClean="0"/>
              <a:t>सॅटेलाईट  इंटरनेट कनेक्शन हा हाय स्पीड इंटरनेट कनेक्शन देतो. व्ही- सॅट </a:t>
            </a:r>
            <a:r>
              <a:rPr lang="en-US" sz="2000" dirty="0" smtClean="0"/>
              <a:t>( VSAT) </a:t>
            </a:r>
            <a:r>
              <a:rPr lang="mr-IN" sz="2000" dirty="0" smtClean="0"/>
              <a:t> हा एक छोटा टेलीकाम्यूनिकेशन अर्थ आहे जो सॅटेलाईट च्या माध्यमातून रियल टाईम डाटा प्राप्त करतो आणि ट्रान्स मिट करतो. उपग्रह हे  पृथ्वीच्या वर अगदी तंतोतंत आणि वेगाने फिरतात. यामुळे ते  स्थिर दिसु  शकतात, म्हणून ते जमिनीवर, एका ट्रान्समीटर  वरून मायक्रोवेव्ह सिग्नल  ला वाढवून (</a:t>
            </a:r>
            <a:r>
              <a:rPr lang="en-US" sz="2000" dirty="0" smtClean="0"/>
              <a:t>Amplify) </a:t>
            </a:r>
            <a:r>
              <a:rPr lang="mr-IN" sz="2000" dirty="0" smtClean="0"/>
              <a:t>ते प्रक्षेपित करू शकतात. हे उपग्रह मोठ्या प्रमाणात डाटा पाठविण्यासाठी वापरले जाऊ शकतात. त्याचा स्पीड ९०० </a:t>
            </a:r>
            <a:r>
              <a:rPr lang="en-US" sz="2000" dirty="0" smtClean="0"/>
              <a:t>kbps  </a:t>
            </a:r>
            <a:r>
              <a:rPr lang="mr-IN" sz="2000" dirty="0" smtClean="0"/>
              <a:t> असतो, जो डायल अप कनेक्शन पेक्षा सात पट जास्त आहे. परतू खराब हवामानात कधी कधी डाटा च्या प्रवाहात व्यत्यय आणू शकतो, हा त्याचा तोटा आहे.</a:t>
            </a:r>
          </a:p>
          <a:p>
            <a:pPr>
              <a:buNone/>
            </a:pPr>
            <a:r>
              <a:rPr lang="mr-IN" sz="2000" dirty="0" smtClean="0"/>
              <a:t> सॅटेलाईट  इंटरनेट कनेक्शन चे दोन प्रकार आहेत.</a:t>
            </a:r>
          </a:p>
          <a:p>
            <a:pPr marL="514350" lvl="0" indent="-514350">
              <a:buFont typeface="Wingdings 2"/>
              <a:buAutoNum type="hindiNumParenR"/>
            </a:pPr>
            <a:r>
              <a:rPr lang="mr-IN" sz="2000" dirty="0" smtClean="0"/>
              <a:t>वन वे कनेक्शन(</a:t>
            </a:r>
            <a:r>
              <a:rPr lang="en-US" sz="2000" b="1" dirty="0" smtClean="0"/>
              <a:t>One way connection</a:t>
            </a:r>
            <a:r>
              <a:rPr lang="mr-IN" sz="2000" b="1" dirty="0" smtClean="0"/>
              <a:t>)</a:t>
            </a:r>
            <a:r>
              <a:rPr lang="mr-IN" sz="2000" dirty="0" smtClean="0"/>
              <a:t>- </a:t>
            </a:r>
          </a:p>
          <a:p>
            <a:pPr marL="514350" lvl="0" indent="-514350">
              <a:buNone/>
            </a:pPr>
            <a:r>
              <a:rPr lang="mr-IN" sz="2000" dirty="0" smtClean="0"/>
              <a:t>     ह्या कनेक्शन व्दारे आपण फक्त डाटा डाउनलोड करू शकतो परंतु जर आपल्याला डाटा अपलोड करायचा असेल तर टेलिफोन लाईन ची आवश्यकता असते आणि त्या व्दारे डायल अप एक्सेस करू शकतो. </a:t>
            </a:r>
          </a:p>
          <a:p>
            <a:pPr marL="514350" lvl="0" indent="-514350">
              <a:buNone/>
            </a:pPr>
            <a:r>
              <a:rPr lang="mr-IN" sz="2000" dirty="0" smtClean="0"/>
              <a:t>२) टू वे कनेक्शन (</a:t>
            </a:r>
            <a:r>
              <a:rPr lang="en-US" sz="2000" b="1" dirty="0" smtClean="0"/>
              <a:t>Two way connection</a:t>
            </a:r>
            <a:r>
              <a:rPr lang="mr-IN" sz="2000" b="1" dirty="0" smtClean="0"/>
              <a:t>)</a:t>
            </a:r>
            <a:r>
              <a:rPr lang="mr-IN" sz="2000" dirty="0" smtClean="0"/>
              <a:t>- ह्या कनेक्शन व्दारे आपण सॅटेलाईट व्दारे डाटा डाउनलोड  आणि अपलोड करू शकतो. त्या करिता डायल अप कनेक्शन ची आवश्यकता नसते. </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400800"/>
          </a:xfrm>
        </p:spPr>
        <p:txBody>
          <a:bodyPr/>
          <a:lstStyle/>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r>
              <a:rPr lang="mr-IN" dirty="0" smtClean="0"/>
              <a:t>      आकृती: </a:t>
            </a:r>
            <a:r>
              <a:rPr lang="mr-IN" sz="2800" dirty="0" smtClean="0">
                <a:solidFill>
                  <a:srgbClr val="FF0000"/>
                </a:solidFill>
              </a:rPr>
              <a:t>सॅटेलाईट  इंटरनेट कनेक्शन </a:t>
            </a:r>
            <a:endParaRPr lang="en-US" dirty="0"/>
          </a:p>
        </p:txBody>
      </p:sp>
      <p:pic>
        <p:nvPicPr>
          <p:cNvPr id="4" name="Picture 3" descr="G:\Matoshree vimalabai deshmukh colle. amvt\C. A. SEME -III BOOK\sattelite internet connection.jpg"/>
          <p:cNvPicPr/>
          <p:nvPr/>
        </p:nvPicPr>
        <p:blipFill>
          <a:blip r:embed="rId2"/>
          <a:srcRect/>
          <a:stretch>
            <a:fillRect/>
          </a:stretch>
        </p:blipFill>
        <p:spPr bwMode="auto">
          <a:xfrm>
            <a:off x="533400" y="457200"/>
            <a:ext cx="7315200" cy="5181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411162"/>
          </a:xfrm>
        </p:spPr>
        <p:txBody>
          <a:bodyPr>
            <a:normAutofit fontScale="90000"/>
          </a:bodyPr>
          <a:lstStyle/>
          <a:p>
            <a:r>
              <a:rPr lang="mr-IN" sz="2400" dirty="0" smtClean="0">
                <a:solidFill>
                  <a:srgbClr val="FF0000"/>
                </a:solidFill>
              </a:rPr>
              <a:t>५) ब्रॉडबँड  इंटरनेट कनेक्शन (</a:t>
            </a:r>
            <a:r>
              <a:rPr lang="en-US" sz="2400" dirty="0" smtClean="0">
                <a:solidFill>
                  <a:srgbClr val="FF0000"/>
                </a:solidFill>
              </a:rPr>
              <a:t> Broadband Internet Connection):- </a:t>
            </a:r>
            <a:r>
              <a:rPr lang="mr-IN" sz="2400" dirty="0" smtClean="0">
                <a:solidFill>
                  <a:srgbClr val="FF0000"/>
                </a:solidFill>
              </a:rPr>
              <a:t> </a:t>
            </a:r>
            <a:endParaRPr lang="en-US" sz="2400" dirty="0">
              <a:solidFill>
                <a:srgbClr val="FF0000"/>
              </a:solidFill>
            </a:endParaRPr>
          </a:p>
        </p:txBody>
      </p:sp>
      <p:sp>
        <p:nvSpPr>
          <p:cNvPr id="3" name="Content Placeholder 2"/>
          <p:cNvSpPr>
            <a:spLocks noGrp="1"/>
          </p:cNvSpPr>
          <p:nvPr>
            <p:ph sz="quarter" idx="1"/>
          </p:nvPr>
        </p:nvSpPr>
        <p:spPr>
          <a:xfrm>
            <a:off x="228600" y="609600"/>
            <a:ext cx="8686800" cy="6019800"/>
          </a:xfrm>
        </p:spPr>
        <p:txBody>
          <a:bodyPr/>
          <a:lstStyle/>
          <a:p>
            <a:pPr>
              <a:buNone/>
            </a:pPr>
            <a:r>
              <a:rPr lang="mr-IN" sz="2800" dirty="0" smtClean="0">
                <a:solidFill>
                  <a:srgbClr val="FF0000"/>
                </a:solidFill>
              </a:rPr>
              <a:t>ब्रॉडबँड चा उपयोग हाय स्पीड इंटरनेट  मिळविण्या करिता होतो. यामध्ये इंटरनेट टेलिफोन लाईन वापरतात. हि टेलिफोन लाईन </a:t>
            </a:r>
            <a:r>
              <a:rPr lang="en-US" sz="2800" dirty="0" smtClean="0">
                <a:solidFill>
                  <a:srgbClr val="FF0000"/>
                </a:solidFill>
              </a:rPr>
              <a:t>ISP </a:t>
            </a:r>
            <a:r>
              <a:rPr lang="mr-IN" sz="2800" dirty="0" smtClean="0">
                <a:solidFill>
                  <a:srgbClr val="FF0000"/>
                </a:solidFill>
              </a:rPr>
              <a:t>व्दारे पाठविली जाते आणि त्यानंतर त्या लाईन ला टेलिफोन लाईन शी जोडल्या जाते. हे एक खाजगी नेटवर्क आहे, त्यामुळे या नेटवर्क चा उपयोग तोच व्यक्ती करू शकतो, ज्याने कनेक्शन घेतलेले आहे.</a:t>
            </a:r>
          </a:p>
          <a:p>
            <a:pPr>
              <a:buNone/>
            </a:pPr>
            <a:r>
              <a:rPr lang="mr-IN" sz="2800" dirty="0" smtClean="0">
                <a:solidFill>
                  <a:srgbClr val="FF0000"/>
                </a:solidFill>
              </a:rPr>
              <a:t>ब्रॉडबँड कनेक्शन करिता डायल-अप कनेक्शन प्रमाणे टेलिफोन लाईन व्यस्त ठेवावी ,,,,,,,,,,,, तसेच हे कनेक्शन स्वस्त असते. </a:t>
            </a:r>
          </a:p>
          <a:p>
            <a:pPr>
              <a:buNone/>
            </a:pPr>
            <a:r>
              <a:rPr lang="mr-IN" sz="2800" dirty="0" smtClean="0">
                <a:solidFill>
                  <a:srgbClr val="FF0000"/>
                </a:solidFill>
              </a:rPr>
              <a:t>     एम. टी. एन, एल., बी. एस. एन. एल., सिफी, आयडिया, इत्यादी कंपन्या ब्रॉडबँड सुविधा देतात. </a:t>
            </a:r>
          </a:p>
          <a:p>
            <a:pPr>
              <a:buNone/>
            </a:pPr>
            <a:r>
              <a:rPr lang="mr-IN" sz="2800" dirty="0" smtClean="0">
                <a:solidFill>
                  <a:srgbClr val="FF0000"/>
                </a:solidFill>
              </a:rPr>
              <a:t> ह्या मध्ये </a:t>
            </a:r>
            <a:r>
              <a:rPr lang="en-US" sz="2800" dirty="0" err="1" smtClean="0">
                <a:solidFill>
                  <a:srgbClr val="FF0000"/>
                </a:solidFill>
              </a:rPr>
              <a:t>Mbits</a:t>
            </a:r>
            <a:r>
              <a:rPr lang="en-US" sz="2800" dirty="0" smtClean="0">
                <a:solidFill>
                  <a:srgbClr val="FF0000"/>
                </a:solidFill>
              </a:rPr>
              <a:t>/sec </a:t>
            </a:r>
            <a:r>
              <a:rPr lang="mr-IN" sz="2800" dirty="0" smtClean="0">
                <a:solidFill>
                  <a:srgbClr val="FF0000"/>
                </a:solidFill>
              </a:rPr>
              <a:t>स्पीड पुरविल्या जाते.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92162"/>
          </a:xfrm>
        </p:spPr>
        <p:txBody>
          <a:bodyPr>
            <a:normAutofit fontScale="90000"/>
          </a:bodyPr>
          <a:lstStyle/>
          <a:p>
            <a:r>
              <a:rPr lang="mr-IN" sz="2400" dirty="0" smtClean="0">
                <a:solidFill>
                  <a:srgbClr val="FF0000"/>
                </a:solidFill>
              </a:rPr>
              <a:t>६) डिजिटल सबस्क्राइबर लाईन इंटरनेट कनेक्शन(</a:t>
            </a:r>
            <a:r>
              <a:rPr lang="en-US" sz="2400" dirty="0" smtClean="0">
                <a:solidFill>
                  <a:srgbClr val="FF0000"/>
                </a:solidFill>
              </a:rPr>
              <a:t> Digital subscriber line (DSL) Internet Connection):-</a:t>
            </a:r>
            <a:r>
              <a:rPr lang="mr-IN" sz="2400" dirty="0" smtClean="0">
                <a:solidFill>
                  <a:srgbClr val="FF0000"/>
                </a:solidFill>
              </a:rPr>
              <a:t> </a:t>
            </a:r>
            <a:endParaRPr lang="en-US" sz="2400" dirty="0">
              <a:solidFill>
                <a:srgbClr val="FF0000"/>
              </a:solidFill>
            </a:endParaRPr>
          </a:p>
        </p:txBody>
      </p:sp>
      <p:sp>
        <p:nvSpPr>
          <p:cNvPr id="3" name="Content Placeholder 2"/>
          <p:cNvSpPr>
            <a:spLocks noGrp="1"/>
          </p:cNvSpPr>
          <p:nvPr>
            <p:ph sz="quarter" idx="1"/>
          </p:nvPr>
        </p:nvSpPr>
        <p:spPr>
          <a:xfrm>
            <a:off x="228600" y="1066800"/>
            <a:ext cx="8763000" cy="5562600"/>
          </a:xfrm>
        </p:spPr>
        <p:txBody>
          <a:bodyPr>
            <a:normAutofit fontScale="92500"/>
          </a:bodyPr>
          <a:lstStyle/>
          <a:p>
            <a:pPr lvl="0">
              <a:buNone/>
            </a:pPr>
            <a:r>
              <a:rPr lang="en-US" b="1" dirty="0" smtClean="0"/>
              <a:t>DSL  </a:t>
            </a:r>
            <a:r>
              <a:rPr lang="mr-IN" b="1" dirty="0" smtClean="0"/>
              <a:t>हे डिजिटल </a:t>
            </a:r>
            <a:r>
              <a:rPr lang="mr-IN" sz="2800" dirty="0" smtClean="0"/>
              <a:t>सबस्क्राइबर लाईन चे लघू रूप आहे. ह्यामध्ये डिजिटल डाटा टेलीफोन लाईन व्दारे प्रसारित केल्या जाते. हे एक ब्रॉडबँड </a:t>
            </a:r>
            <a:r>
              <a:rPr lang="mr-IN" sz="2800" dirty="0" smtClean="0"/>
              <a:t>कनेक्शन</a:t>
            </a:r>
            <a:r>
              <a:rPr lang="mr-IN" sz="2800" dirty="0" smtClean="0"/>
              <a:t> आहे आणि ते साधारण </a:t>
            </a:r>
            <a:r>
              <a:rPr lang="mr-IN" sz="2400" dirty="0" smtClean="0"/>
              <a:t>टेलीफोन लाईन व्दारे </a:t>
            </a:r>
            <a:r>
              <a:rPr lang="mr-IN" sz="2400" dirty="0" smtClean="0"/>
              <a:t> जोडल्या जाते. यामध्ये तिन फ्रिक्वेन्सी असतात. त्यापैकी एका </a:t>
            </a:r>
            <a:r>
              <a:rPr lang="mr-IN" sz="2800" dirty="0" smtClean="0"/>
              <a:t>फ्रिक्वेन्सी मुळे बोलण्याची सुविधा आणि एक फ्रिक्वेन्सी डाऊन लोड आणि एक फ्रिक्वेन्सी अपलोड करण्यासाठी उपयोगात येते. </a:t>
            </a:r>
          </a:p>
          <a:p>
            <a:pPr lvl="0">
              <a:buNone/>
            </a:pPr>
            <a:r>
              <a:rPr lang="mr-IN" sz="2800" b="1" dirty="0" smtClean="0"/>
              <a:t> </a:t>
            </a:r>
            <a:r>
              <a:rPr lang="en-US" sz="2400" b="1" dirty="0" smtClean="0"/>
              <a:t>DSL</a:t>
            </a:r>
            <a:r>
              <a:rPr lang="mr-IN" sz="2400" b="1" dirty="0" smtClean="0"/>
              <a:t> तंत्राचे खालील अनेक प्रकार आहेत. </a:t>
            </a:r>
            <a:endParaRPr lang="en-US" b="1" dirty="0" smtClean="0"/>
          </a:p>
          <a:p>
            <a:pPr lvl="0">
              <a:buNone/>
            </a:pPr>
            <a:r>
              <a:rPr lang="mr-IN" b="1" dirty="0" smtClean="0">
                <a:solidFill>
                  <a:srgbClr val="FF0000"/>
                </a:solidFill>
              </a:rPr>
              <a:t>१) </a:t>
            </a:r>
            <a:r>
              <a:rPr lang="en-US" b="1" dirty="0" smtClean="0">
                <a:solidFill>
                  <a:srgbClr val="FF0000"/>
                </a:solidFill>
              </a:rPr>
              <a:t>Asymmetric </a:t>
            </a:r>
            <a:r>
              <a:rPr lang="en-US" b="1" dirty="0" smtClean="0">
                <a:solidFill>
                  <a:srgbClr val="FF0000"/>
                </a:solidFill>
              </a:rPr>
              <a:t>DSL(ADSL</a:t>
            </a:r>
            <a:r>
              <a:rPr lang="en-US" b="1" dirty="0" smtClean="0">
                <a:solidFill>
                  <a:srgbClr val="FF0000"/>
                </a:solidFill>
              </a:rPr>
              <a:t>)</a:t>
            </a:r>
            <a:r>
              <a:rPr lang="mr-IN" b="1" dirty="0" smtClean="0">
                <a:solidFill>
                  <a:srgbClr val="FF0000"/>
                </a:solidFill>
              </a:rPr>
              <a:t> – </a:t>
            </a:r>
            <a:r>
              <a:rPr lang="mr-IN" b="1" dirty="0" smtClean="0"/>
              <a:t>या प्रकारच्या </a:t>
            </a:r>
            <a:r>
              <a:rPr lang="mr-IN" sz="2800" dirty="0" smtClean="0"/>
              <a:t>इंटरनेट </a:t>
            </a:r>
            <a:r>
              <a:rPr lang="mr-IN" sz="2800" dirty="0" smtClean="0"/>
              <a:t>कनेक्शन मध्ये डाउनलोड स्पीड खूप जास्त आणि अपलोड स्पीड खूप कमी असते. या मध्ये सुद्धा लँड लाईन टेलिफोन चा वापर होतो.</a:t>
            </a:r>
            <a:r>
              <a:rPr lang="mr-IN" b="1" dirty="0" smtClean="0"/>
              <a:t> </a:t>
            </a:r>
            <a:endParaRPr lang="en-US" dirty="0" smtClean="0"/>
          </a:p>
          <a:p>
            <a:pPr lvl="0">
              <a:buNone/>
            </a:pPr>
            <a:r>
              <a:rPr lang="mr-IN" b="1" dirty="0" smtClean="0">
                <a:solidFill>
                  <a:srgbClr val="FF0000"/>
                </a:solidFill>
              </a:rPr>
              <a:t>२) </a:t>
            </a:r>
            <a:r>
              <a:rPr lang="en-US" b="1" dirty="0" smtClean="0">
                <a:solidFill>
                  <a:srgbClr val="FF0000"/>
                </a:solidFill>
              </a:rPr>
              <a:t>Symmetric </a:t>
            </a:r>
            <a:r>
              <a:rPr lang="en-US" b="1" dirty="0" smtClean="0">
                <a:solidFill>
                  <a:srgbClr val="FF0000"/>
                </a:solidFill>
              </a:rPr>
              <a:t>DSL (SDSL</a:t>
            </a:r>
            <a:r>
              <a:rPr lang="en-US" b="1" dirty="0" smtClean="0">
                <a:solidFill>
                  <a:srgbClr val="FF0000"/>
                </a:solidFill>
              </a:rPr>
              <a:t>)</a:t>
            </a:r>
            <a:r>
              <a:rPr lang="mr-IN" b="1" dirty="0" smtClean="0">
                <a:solidFill>
                  <a:srgbClr val="FF0000"/>
                </a:solidFill>
              </a:rPr>
              <a:t> - </a:t>
            </a:r>
            <a:r>
              <a:rPr lang="mr-IN" b="1" dirty="0" smtClean="0"/>
              <a:t>या प्रकारच्या </a:t>
            </a:r>
            <a:r>
              <a:rPr lang="mr-IN" sz="2400" dirty="0" smtClean="0"/>
              <a:t>इंटरनेट कनेक्शन मध्ये </a:t>
            </a:r>
            <a:r>
              <a:rPr lang="mr-IN" sz="2400" dirty="0" smtClean="0"/>
              <a:t>डाटा डाउनलोड </a:t>
            </a:r>
            <a:r>
              <a:rPr lang="mr-IN" sz="2400" dirty="0" smtClean="0"/>
              <a:t>स्पीड </a:t>
            </a:r>
            <a:r>
              <a:rPr lang="mr-IN" sz="2400" dirty="0" smtClean="0"/>
              <a:t> </a:t>
            </a:r>
            <a:r>
              <a:rPr lang="mr-IN" sz="2400" dirty="0" smtClean="0"/>
              <a:t>आणि अपलोड स्पीड </a:t>
            </a:r>
            <a:r>
              <a:rPr lang="mr-IN" sz="2400" dirty="0" smtClean="0"/>
              <a:t>एकसारखा असतो.</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477000"/>
          </a:xfrm>
        </p:spPr>
        <p:txBody>
          <a:bodyPr>
            <a:normAutofit fontScale="92500" lnSpcReduction="10000"/>
          </a:bodyPr>
          <a:lstStyle/>
          <a:p>
            <a:pPr lvl="0">
              <a:buNone/>
            </a:pPr>
            <a:r>
              <a:rPr lang="mr-IN" dirty="0" smtClean="0">
                <a:solidFill>
                  <a:srgbClr val="FF0000"/>
                </a:solidFill>
              </a:rPr>
              <a:t>३) </a:t>
            </a:r>
            <a:r>
              <a:rPr lang="en-US" dirty="0" smtClean="0">
                <a:solidFill>
                  <a:srgbClr val="FF0000"/>
                </a:solidFill>
              </a:rPr>
              <a:t>High  bit – rate DSL (HDSL)</a:t>
            </a:r>
            <a:r>
              <a:rPr lang="mr-IN" dirty="0" smtClean="0">
                <a:solidFill>
                  <a:srgbClr val="FF0000"/>
                </a:solidFill>
              </a:rPr>
              <a:t> – </a:t>
            </a:r>
            <a:r>
              <a:rPr lang="mr-IN" dirty="0" smtClean="0"/>
              <a:t>हा </a:t>
            </a:r>
            <a:r>
              <a:rPr lang="en-US" dirty="0" smtClean="0"/>
              <a:t>DSL </a:t>
            </a:r>
            <a:r>
              <a:rPr lang="mr-IN" dirty="0" smtClean="0"/>
              <a:t>पूर्वीचा </a:t>
            </a:r>
            <a:r>
              <a:rPr lang="mr-IN" dirty="0" smtClean="0"/>
              <a:t>इंटरनेट </a:t>
            </a:r>
            <a:r>
              <a:rPr lang="mr-IN" dirty="0" smtClean="0"/>
              <a:t>कनेक्शन चा प्रकार आहे. कार्पोरेट साईट मध्ये आणि टेलिफोन कंपनी आणि ग्राहक यांच्यात वाईड बँड प्रसारणासाठी वापरला जातो. या प्रकारच्या इंटरनेट कनेक्शन मध्ये डाटा डाउनलोड स्पीड  आणि अपलोड स्पीड एकसारखा असतो.</a:t>
            </a:r>
            <a:endParaRPr lang="en-US" dirty="0" smtClean="0"/>
          </a:p>
          <a:p>
            <a:pPr lvl="0">
              <a:buNone/>
            </a:pPr>
            <a:r>
              <a:rPr lang="mr-IN" dirty="0" smtClean="0">
                <a:solidFill>
                  <a:srgbClr val="FF0000"/>
                </a:solidFill>
              </a:rPr>
              <a:t>४) </a:t>
            </a:r>
            <a:r>
              <a:rPr lang="en-US" dirty="0" smtClean="0">
                <a:solidFill>
                  <a:srgbClr val="FF0000"/>
                </a:solidFill>
              </a:rPr>
              <a:t>Rate adaptive DSL (RDSL)</a:t>
            </a:r>
            <a:r>
              <a:rPr lang="mr-IN" dirty="0" smtClean="0">
                <a:solidFill>
                  <a:srgbClr val="FF0000"/>
                </a:solidFill>
              </a:rPr>
              <a:t> – </a:t>
            </a:r>
            <a:r>
              <a:rPr lang="mr-IN" dirty="0" smtClean="0"/>
              <a:t>हि एक पूर्व निर्धारित असमान डिजिटल ग्राहक लाईन आहे.या मध्ये डाटा </a:t>
            </a:r>
            <a:r>
              <a:rPr lang="mr-IN" dirty="0" smtClean="0"/>
              <a:t>अपलोड </a:t>
            </a:r>
            <a:r>
              <a:rPr lang="mr-IN" dirty="0" smtClean="0"/>
              <a:t>स्पीड </a:t>
            </a:r>
            <a:r>
              <a:rPr lang="en-US" dirty="0" smtClean="0"/>
              <a:t>8 M bit/s   </a:t>
            </a:r>
            <a:r>
              <a:rPr lang="mr-IN" dirty="0" smtClean="0"/>
              <a:t> आणि डाऊन लोड स्पीड </a:t>
            </a:r>
            <a:r>
              <a:rPr lang="en-US" dirty="0" smtClean="0"/>
              <a:t> 1</a:t>
            </a:r>
            <a:r>
              <a:rPr lang="mr-IN" dirty="0" smtClean="0"/>
              <a:t> </a:t>
            </a:r>
            <a:r>
              <a:rPr lang="en-US" dirty="0" smtClean="0"/>
              <a:t>M</a:t>
            </a:r>
            <a:r>
              <a:rPr lang="mr-IN" dirty="0" smtClean="0"/>
              <a:t> </a:t>
            </a:r>
            <a:r>
              <a:rPr lang="en-US" dirty="0" smtClean="0"/>
              <a:t>bit/s </a:t>
            </a:r>
            <a:r>
              <a:rPr lang="mr-IN" dirty="0" smtClean="0"/>
              <a:t> असतो. </a:t>
            </a:r>
            <a:endParaRPr lang="en-US" dirty="0" smtClean="0"/>
          </a:p>
          <a:p>
            <a:pPr lvl="0">
              <a:buNone/>
            </a:pPr>
            <a:r>
              <a:rPr lang="mr-IN" dirty="0" smtClean="0">
                <a:solidFill>
                  <a:srgbClr val="FF0000"/>
                </a:solidFill>
              </a:rPr>
              <a:t>५</a:t>
            </a:r>
            <a:r>
              <a:rPr lang="mr-IN" dirty="0" smtClean="0">
                <a:solidFill>
                  <a:srgbClr val="FF0000"/>
                </a:solidFill>
              </a:rPr>
              <a:t>) </a:t>
            </a:r>
            <a:r>
              <a:rPr lang="en-US" dirty="0" smtClean="0">
                <a:solidFill>
                  <a:srgbClr val="FF0000"/>
                </a:solidFill>
              </a:rPr>
              <a:t>Very High  bit – rate DSL (VDSL)</a:t>
            </a:r>
            <a:r>
              <a:rPr lang="mr-IN" dirty="0" smtClean="0">
                <a:solidFill>
                  <a:srgbClr val="FF0000"/>
                </a:solidFill>
              </a:rPr>
              <a:t> – </a:t>
            </a:r>
            <a:r>
              <a:rPr lang="mr-IN" dirty="0" smtClean="0"/>
              <a:t>हे एक </a:t>
            </a:r>
            <a:r>
              <a:rPr lang="en-US" dirty="0" smtClean="0"/>
              <a:t>DSL</a:t>
            </a:r>
            <a:r>
              <a:rPr lang="mr-IN" dirty="0" smtClean="0"/>
              <a:t> मानक </a:t>
            </a:r>
            <a:r>
              <a:rPr lang="en-US" dirty="0" smtClean="0"/>
              <a:t>(Standard) </a:t>
            </a:r>
            <a:r>
              <a:rPr lang="mr-IN" dirty="0" smtClean="0"/>
              <a:t> आहे, जे हाय स्पीड इंटर नेट प्रवेश प्रदान करते. हि </a:t>
            </a:r>
            <a:r>
              <a:rPr lang="en-US" dirty="0" smtClean="0"/>
              <a:t>DSL</a:t>
            </a:r>
            <a:r>
              <a:rPr lang="mr-IN" dirty="0" smtClean="0"/>
              <a:t> ची सुधारित आवृत्ती आहे. या प्रकारच्या इंटरनेट कनेक्शन मध्ये डाउनलोड स्पीड </a:t>
            </a:r>
            <a:r>
              <a:rPr lang="en-US" dirty="0" smtClean="0"/>
              <a:t> 52  M bps </a:t>
            </a:r>
            <a:r>
              <a:rPr lang="mr-IN" dirty="0" smtClean="0"/>
              <a:t>आणि अपलोड स्पीड </a:t>
            </a:r>
            <a:r>
              <a:rPr lang="en-US" dirty="0" smtClean="0"/>
              <a:t>16 M bps </a:t>
            </a:r>
            <a:r>
              <a:rPr lang="mr-IN" dirty="0" smtClean="0"/>
              <a:t> असते</a:t>
            </a:r>
            <a:endParaRPr lang="en-US" dirty="0" smtClean="0"/>
          </a:p>
          <a:p>
            <a:pPr lvl="0">
              <a:buNone/>
            </a:pPr>
            <a:r>
              <a:rPr lang="mr-IN" dirty="0" smtClean="0">
                <a:solidFill>
                  <a:srgbClr val="FF0000"/>
                </a:solidFill>
              </a:rPr>
              <a:t>६) </a:t>
            </a:r>
            <a:r>
              <a:rPr lang="en-US" dirty="0" smtClean="0">
                <a:solidFill>
                  <a:srgbClr val="FF0000"/>
                </a:solidFill>
              </a:rPr>
              <a:t>ISDN </a:t>
            </a:r>
            <a:r>
              <a:rPr lang="en-US" dirty="0" smtClean="0">
                <a:solidFill>
                  <a:srgbClr val="FF0000"/>
                </a:solidFill>
              </a:rPr>
              <a:t>DSL (IDSL</a:t>
            </a:r>
            <a:r>
              <a:rPr lang="en-US" dirty="0" smtClean="0">
                <a:solidFill>
                  <a:srgbClr val="FF0000"/>
                </a:solidFill>
              </a:rPr>
              <a:t>)</a:t>
            </a:r>
            <a:r>
              <a:rPr lang="mr-IN" dirty="0" smtClean="0">
                <a:solidFill>
                  <a:srgbClr val="FF0000"/>
                </a:solidFill>
              </a:rPr>
              <a:t>-</a:t>
            </a:r>
          </a:p>
          <a:p>
            <a:pPr lvl="0">
              <a:buNone/>
            </a:pPr>
            <a:r>
              <a:rPr lang="mr-IN" dirty="0" smtClean="0"/>
              <a:t>वरील सर्व तंत्रज्ञानामध्ये </a:t>
            </a:r>
            <a:r>
              <a:rPr lang="mr-IN" dirty="0" smtClean="0"/>
              <a:t>अपलोड स्पीड </a:t>
            </a:r>
            <a:r>
              <a:rPr lang="en-US" dirty="0" smtClean="0"/>
              <a:t>  </a:t>
            </a:r>
            <a:r>
              <a:rPr lang="mr-IN" dirty="0" smtClean="0"/>
              <a:t> </a:t>
            </a:r>
            <a:r>
              <a:rPr lang="mr-IN" dirty="0" smtClean="0"/>
              <a:t>आणि डाऊन लोड </a:t>
            </a:r>
            <a:r>
              <a:rPr lang="mr-IN" dirty="0" smtClean="0"/>
              <a:t>स्पीड, बिट </a:t>
            </a:r>
            <a:r>
              <a:rPr lang="en-US" dirty="0" smtClean="0"/>
              <a:t>(bit)</a:t>
            </a:r>
            <a:r>
              <a:rPr lang="mr-IN" dirty="0" smtClean="0"/>
              <a:t> प्रसारणाचा वेग आणि सर्व्हिस ची पातळी यात फरक आहे. </a:t>
            </a:r>
          </a:p>
          <a:p>
            <a:pPr lvl="0">
              <a:buNone/>
            </a:pPr>
            <a:r>
              <a:rPr lang="mr-IN" dirty="0" smtClean="0"/>
              <a:t>खालील आकृती मध्ये </a:t>
            </a:r>
            <a:r>
              <a:rPr lang="en-US" dirty="0" smtClean="0"/>
              <a:t>DSL</a:t>
            </a:r>
            <a:r>
              <a:rPr lang="mr-IN" dirty="0" smtClean="0"/>
              <a:t> तंत्रज्ञानामुळे इंटरनेट कनेक्शन कसे केल्या जाते हे दाखविलेले आहे. </a:t>
            </a:r>
          </a:p>
          <a:p>
            <a:pPr lvl="0"/>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553200"/>
          </a:xfrm>
        </p:spPr>
        <p:txBody>
          <a:bodyPr>
            <a:normAutofit fontScale="92500" lnSpcReduction="10000"/>
          </a:bodyPr>
          <a:lstStyle/>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r>
              <a:rPr lang="mr-IN" dirty="0" smtClean="0"/>
              <a:t> </a:t>
            </a:r>
            <a:r>
              <a:rPr lang="mr-IN" dirty="0" smtClean="0"/>
              <a:t>    आकृती:</a:t>
            </a:r>
            <a:r>
              <a:rPr lang="mr-IN" sz="2800" dirty="0" smtClean="0">
                <a:solidFill>
                  <a:srgbClr val="FF0000"/>
                </a:solidFill>
              </a:rPr>
              <a:t> </a:t>
            </a:r>
            <a:r>
              <a:rPr lang="en-US" sz="2800" dirty="0" smtClean="0">
                <a:solidFill>
                  <a:srgbClr val="FF0000"/>
                </a:solidFill>
              </a:rPr>
              <a:t>DSL </a:t>
            </a:r>
            <a:r>
              <a:rPr lang="mr-IN" sz="2800" dirty="0" smtClean="0">
                <a:solidFill>
                  <a:srgbClr val="FF0000"/>
                </a:solidFill>
              </a:rPr>
              <a:t> मॉडेम वापरून केलेले ‘डिजिटल  </a:t>
            </a:r>
          </a:p>
          <a:p>
            <a:pPr>
              <a:buNone/>
            </a:pPr>
            <a:r>
              <a:rPr lang="mr-IN" sz="2800" dirty="0" smtClean="0">
                <a:solidFill>
                  <a:srgbClr val="FF0000"/>
                </a:solidFill>
              </a:rPr>
              <a:t> </a:t>
            </a:r>
            <a:r>
              <a:rPr lang="mr-IN" sz="2800" dirty="0" smtClean="0">
                <a:solidFill>
                  <a:srgbClr val="FF0000"/>
                </a:solidFill>
              </a:rPr>
              <a:t>          सबस्क्राइबर </a:t>
            </a:r>
            <a:r>
              <a:rPr lang="mr-IN" sz="2800" dirty="0" smtClean="0">
                <a:solidFill>
                  <a:srgbClr val="FF0000"/>
                </a:solidFill>
              </a:rPr>
              <a:t>लाईन इंटरनेट </a:t>
            </a:r>
            <a:r>
              <a:rPr lang="mr-IN" sz="2800" dirty="0" smtClean="0">
                <a:solidFill>
                  <a:srgbClr val="FF0000"/>
                </a:solidFill>
              </a:rPr>
              <a:t>कनेक्शन’</a:t>
            </a:r>
            <a:endParaRPr lang="en-US" dirty="0"/>
          </a:p>
        </p:txBody>
      </p:sp>
      <p:pic>
        <p:nvPicPr>
          <p:cNvPr id="4" name="Picture 3" descr="G:\Matoshree vimalabai deshmukh colle. amvt\C. A. SEME -III BOOK\DSL Connection.jpg"/>
          <p:cNvPicPr/>
          <p:nvPr/>
        </p:nvPicPr>
        <p:blipFill>
          <a:blip r:embed="rId2"/>
          <a:srcRect/>
          <a:stretch>
            <a:fillRect/>
          </a:stretch>
        </p:blipFill>
        <p:spPr bwMode="auto">
          <a:xfrm>
            <a:off x="914400" y="381000"/>
            <a:ext cx="7315199" cy="4876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487362"/>
          </a:xfrm>
        </p:spPr>
        <p:txBody>
          <a:bodyPr>
            <a:normAutofit fontScale="90000"/>
          </a:bodyPr>
          <a:lstStyle/>
          <a:p>
            <a:r>
              <a:rPr lang="mr-IN" sz="2400" dirty="0" smtClean="0">
                <a:solidFill>
                  <a:srgbClr val="FF0000"/>
                </a:solidFill>
              </a:rPr>
              <a:t>७) केबल टी. व्ही. इंटरनेट कनेक्शन (</a:t>
            </a:r>
            <a:r>
              <a:rPr lang="en-US" sz="2400" dirty="0" smtClean="0">
                <a:solidFill>
                  <a:srgbClr val="FF0000"/>
                </a:solidFill>
              </a:rPr>
              <a:t> Cable T. V. Internet Connection):-</a:t>
            </a:r>
            <a:endParaRPr lang="en-US" sz="2400" dirty="0">
              <a:solidFill>
                <a:srgbClr val="FF0000"/>
              </a:solidFill>
            </a:endParaRPr>
          </a:p>
        </p:txBody>
      </p:sp>
      <p:sp>
        <p:nvSpPr>
          <p:cNvPr id="3" name="Content Placeholder 2"/>
          <p:cNvSpPr>
            <a:spLocks noGrp="1"/>
          </p:cNvSpPr>
          <p:nvPr>
            <p:ph sz="quarter" idx="1"/>
          </p:nvPr>
        </p:nvSpPr>
        <p:spPr>
          <a:xfrm>
            <a:off x="228600" y="762000"/>
            <a:ext cx="8610600" cy="5943600"/>
          </a:xfrm>
        </p:spPr>
        <p:txBody>
          <a:bodyPr/>
          <a:lstStyle/>
          <a:p>
            <a:pPr>
              <a:buNone/>
            </a:pPr>
            <a:r>
              <a:rPr lang="mr-IN" sz="2800" dirty="0" smtClean="0"/>
              <a:t>केबल टी. व्ही. </a:t>
            </a:r>
            <a:r>
              <a:rPr lang="mr-IN" sz="2800" dirty="0" smtClean="0"/>
              <a:t>इंटरनेट कनेक्शन हा</a:t>
            </a:r>
            <a:r>
              <a:rPr lang="mr-IN" sz="2800" dirty="0" smtClean="0"/>
              <a:t> ब्रॉडबँड  इंटरनेट </a:t>
            </a:r>
            <a:r>
              <a:rPr lang="mr-IN" sz="2800" dirty="0" smtClean="0"/>
              <a:t>कनेक्शन चा प्रकार आहे. केबल</a:t>
            </a:r>
            <a:r>
              <a:rPr lang="mr-IN" sz="2800" dirty="0" smtClean="0"/>
              <a:t> </a:t>
            </a:r>
            <a:r>
              <a:rPr lang="mr-IN" sz="2800" dirty="0" smtClean="0"/>
              <a:t>मॉडेम वापरून, केबल टी. व्ही. लाईन्सव्दारे वापरकर्ते इंटर नेट मध्ये प्रवेश करू शकतात. </a:t>
            </a:r>
            <a:r>
              <a:rPr lang="mr-IN" sz="2800" dirty="0" smtClean="0"/>
              <a:t>केबल </a:t>
            </a:r>
            <a:r>
              <a:rPr lang="mr-IN" sz="2800" dirty="0" smtClean="0"/>
              <a:t>मॉडेम, इंटरनेट वर अत्यंत वेगवान गतीने कनेक्शन मिळवू शकतो. </a:t>
            </a:r>
          </a:p>
          <a:p>
            <a:pPr>
              <a:buNone/>
            </a:pPr>
            <a:r>
              <a:rPr lang="mr-IN" sz="2800" dirty="0" smtClean="0"/>
              <a:t> </a:t>
            </a:r>
            <a:r>
              <a:rPr lang="mr-IN" sz="2800" dirty="0" smtClean="0"/>
              <a:t>      कोएक्सिअल केबल हि उच्च फ्रिक्वेन्सी ट्रान्समिशन केबल आहे. त्यामुळे एका पेक्षा जास्त </a:t>
            </a:r>
            <a:r>
              <a:rPr lang="en-US" sz="2800" dirty="0" smtClean="0"/>
              <a:t>(Multiple) </a:t>
            </a:r>
            <a:r>
              <a:rPr lang="mr-IN" sz="2800" dirty="0" smtClean="0"/>
              <a:t> वायरच्या टेलिफोन लाईन ऐवजी एकच ठोस तांब्याच्या तारेची सम अक्षिय (</a:t>
            </a:r>
            <a:r>
              <a:rPr lang="en-US" sz="2800" dirty="0" smtClean="0"/>
              <a:t>Co-axial) </a:t>
            </a:r>
            <a:r>
              <a:rPr lang="mr-IN" sz="2800" dirty="0" smtClean="0"/>
              <a:t>वायर वापरतात. त्यामुळे टेलिव्हिजन सिग्नल वितरीत करण्यासाठी तसेच नेटवर्क मध्ये संगणक जोडण्यासाठी </a:t>
            </a:r>
            <a:r>
              <a:rPr lang="mr-IN" sz="2800" dirty="0" smtClean="0"/>
              <a:t>सम अक्षिय (</a:t>
            </a:r>
            <a:r>
              <a:rPr lang="en-US" sz="2800" dirty="0" smtClean="0"/>
              <a:t>Co-axial) </a:t>
            </a:r>
            <a:r>
              <a:rPr lang="mr-IN" sz="2800" dirty="0" smtClean="0"/>
              <a:t>केबलचा वापर केला जातो.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610600" cy="6248400"/>
          </a:xfrm>
        </p:spPr>
        <p:txBody>
          <a:bodyPr>
            <a:normAutofit lnSpcReduction="10000"/>
          </a:bodyPr>
          <a:lstStyle/>
          <a:p>
            <a:endParaRPr lang="mr-IN" dirty="0" smtClean="0"/>
          </a:p>
          <a:p>
            <a:endParaRPr lang="mr-IN" dirty="0" smtClean="0"/>
          </a:p>
          <a:p>
            <a:endParaRPr lang="mr-IN" dirty="0" smtClean="0"/>
          </a:p>
          <a:p>
            <a:endParaRPr lang="mr-IN" dirty="0" smtClean="0"/>
          </a:p>
          <a:p>
            <a:endParaRPr lang="mr-IN" dirty="0" smtClean="0"/>
          </a:p>
          <a:p>
            <a:endParaRPr lang="mr-IN" dirty="0" smtClean="0"/>
          </a:p>
          <a:p>
            <a:endParaRPr lang="mr-IN" dirty="0" smtClean="0"/>
          </a:p>
          <a:p>
            <a:endParaRPr lang="mr-IN" dirty="0" smtClean="0"/>
          </a:p>
          <a:p>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r>
              <a:rPr lang="mr-IN" dirty="0" smtClean="0"/>
              <a:t>       आकृती :</a:t>
            </a:r>
            <a:r>
              <a:rPr lang="mr-IN" sz="2800" dirty="0" smtClean="0">
                <a:solidFill>
                  <a:srgbClr val="FF0000"/>
                </a:solidFill>
              </a:rPr>
              <a:t> केबल टी. व्ही. इंटरनेट कनेक्शन</a:t>
            </a:r>
            <a:r>
              <a:rPr lang="mr-IN" dirty="0" smtClean="0"/>
              <a:t>  </a:t>
            </a:r>
            <a:endParaRPr lang="en-US" dirty="0"/>
          </a:p>
        </p:txBody>
      </p:sp>
      <p:pic>
        <p:nvPicPr>
          <p:cNvPr id="4" name="Picture 3" descr="G:\Matoshree vimalabai deshmukh colle. amvt\C. A. SEME -III BOOK\Cable TV internet connection.jpg"/>
          <p:cNvPicPr/>
          <p:nvPr/>
        </p:nvPicPr>
        <p:blipFill>
          <a:blip r:embed="rId2"/>
          <a:srcRect/>
          <a:stretch>
            <a:fillRect/>
          </a:stretch>
        </p:blipFill>
        <p:spPr bwMode="auto">
          <a:xfrm>
            <a:off x="533400" y="381000"/>
            <a:ext cx="7696200" cy="5105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fontScale="90000"/>
          </a:bodyPr>
          <a:lstStyle/>
          <a:p>
            <a:r>
              <a:rPr lang="mr-IN" sz="2400" b="1" dirty="0" smtClean="0">
                <a:solidFill>
                  <a:srgbClr val="FF0000"/>
                </a:solidFill>
              </a:rPr>
              <a:t> ५.३ इंटरनेट प्रवेश, वेब पेज, सर्च इंजिन, एम. एस. ऑफिस व्दारे इंटर नेट प्रवेश (</a:t>
            </a:r>
            <a:r>
              <a:rPr lang="en-US" sz="2400" b="1" dirty="0" smtClean="0">
                <a:solidFill>
                  <a:srgbClr val="FF0000"/>
                </a:solidFill>
              </a:rPr>
              <a:t>Accessing the internet </a:t>
            </a:r>
            <a:r>
              <a:rPr lang="mr-IN"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Web page, Using Search Engine, </a:t>
            </a:r>
            <a:r>
              <a:rPr lang="en-US" sz="2400" b="1" dirty="0" smtClean="0">
                <a:solidFill>
                  <a:srgbClr val="FF0000"/>
                </a:solidFill>
              </a:rPr>
              <a:t>Accessing the internet from MS Office Application</a:t>
            </a:r>
            <a:r>
              <a:rPr lang="en-US" sz="2400" dirty="0" smtClean="0">
                <a:solidFill>
                  <a:srgbClr val="FF0000"/>
                </a:solidFill>
                <a:latin typeface="Times New Roman" pitchFamily="18" charset="0"/>
                <a:cs typeface="Times New Roman" pitchFamily="18" charset="0"/>
              </a:rPr>
              <a:t>)</a:t>
            </a:r>
            <a:r>
              <a:rPr lang="mr-IN" sz="2400" dirty="0" smtClean="0">
                <a:solidFill>
                  <a:srgbClr val="FF0000"/>
                </a:solidFill>
                <a:latin typeface="Times New Roman" pitchFamily="18" charset="0"/>
                <a:cs typeface="Times New Roman" pitchFamily="18" charset="0"/>
              </a:rPr>
              <a:t>:- </a:t>
            </a:r>
            <a:endParaRPr lang="en-US" sz="2400" dirty="0">
              <a:solidFill>
                <a:srgbClr val="FF0000"/>
              </a:solidFill>
            </a:endParaRPr>
          </a:p>
        </p:txBody>
      </p:sp>
      <p:sp>
        <p:nvSpPr>
          <p:cNvPr id="3" name="Content Placeholder 2"/>
          <p:cNvSpPr>
            <a:spLocks noGrp="1"/>
          </p:cNvSpPr>
          <p:nvPr>
            <p:ph sz="quarter" idx="1"/>
          </p:nvPr>
        </p:nvSpPr>
        <p:spPr>
          <a:xfrm>
            <a:off x="228600" y="1447800"/>
            <a:ext cx="8610600" cy="5181600"/>
          </a:xfrm>
        </p:spPr>
        <p:txBody>
          <a:bodyPr>
            <a:normAutofit fontScale="92500" lnSpcReduction="20000"/>
          </a:bodyPr>
          <a:lstStyle/>
          <a:p>
            <a:pPr>
              <a:buNone/>
            </a:pPr>
            <a:r>
              <a:rPr lang="mr-IN" sz="2800" b="1" dirty="0" smtClean="0">
                <a:solidFill>
                  <a:srgbClr val="FF0000"/>
                </a:solidFill>
              </a:rPr>
              <a:t>इंटरनेट प्रवेश / इंटर नेट जोडणी (</a:t>
            </a:r>
            <a:r>
              <a:rPr lang="en-US" sz="2800" b="1" dirty="0" smtClean="0">
                <a:solidFill>
                  <a:srgbClr val="FF0000"/>
                </a:solidFill>
              </a:rPr>
              <a:t>Accessing the internet </a:t>
            </a:r>
            <a:r>
              <a:rPr lang="mr-IN" sz="2800" b="1" dirty="0" smtClean="0">
                <a:solidFill>
                  <a:srgbClr val="FF0000"/>
                </a:solidFill>
              </a:rPr>
              <a:t>)-</a:t>
            </a:r>
          </a:p>
          <a:p>
            <a:pPr>
              <a:buNone/>
            </a:pPr>
            <a:r>
              <a:rPr lang="mr-IN" dirty="0" smtClean="0"/>
              <a:t>इंटरनेट चा कोणीही मालक नाही. इंटरनेट हे कोणत्याही प्रकारचे व्यापारी उत्पादन नाही आहे. परंतु माहितीचा समूह आहे. त्याचा उपयोग उपयोगकर्ता आपल्या आवश्यकते नुसार माहिती मिळविण्यासाठी करतो.</a:t>
            </a:r>
          </a:p>
          <a:p>
            <a:pPr>
              <a:buNone/>
            </a:pPr>
            <a:r>
              <a:rPr lang="mr-IN" dirty="0" smtClean="0"/>
              <a:t>       इंटरनेट चा उपयोग करण्यासाठी सर्वात प्रथम, आपल्याला सर्व्हर </a:t>
            </a:r>
            <a:r>
              <a:rPr lang="mr-IN" sz="2800" dirty="0" smtClean="0"/>
              <a:t>कॉम्प्युटर सोबत जुडावे लागते. इंटरनेट सर्व्हर एक अशी सिस्टम आहे, जी वापरकर्त्या कडून  येणारी विनंती स्वीकारून त्या व्दारे मागितलेली माहिती उपलब्ध करतो. इंटरनेट ची सेवा घेण्याकरिता प्रथम आपल्याला इंटरनेट शी कनेक्ट व्हावे लागते आणि त्या करिता आपल्याला इंटरनेट कनेक्शन घ्यावे  लागते.  अशी सेवा पुष्कळ कंपन्या देतात. ज्या कंपन्या इंटरनेट सेवा पुरवितात त्यांना </a:t>
            </a:r>
            <a:r>
              <a:rPr lang="en-US" dirty="0" smtClean="0"/>
              <a:t>‘</a:t>
            </a:r>
            <a:r>
              <a:rPr lang="mr-IN" dirty="0" smtClean="0"/>
              <a:t>इंटरनेट सर्व्हिस प्रोव्हाईडर’ (</a:t>
            </a:r>
            <a:r>
              <a:rPr lang="en-US" dirty="0" smtClean="0"/>
              <a:t>ISP)</a:t>
            </a:r>
            <a:r>
              <a:rPr lang="mr-IN" dirty="0" smtClean="0"/>
              <a:t> असे म्हणतात. इंटरनेट चा उपयोग करण्या करिता आपल्याला </a:t>
            </a:r>
            <a:r>
              <a:rPr lang="en-US" dirty="0" smtClean="0"/>
              <a:t>‘</a:t>
            </a:r>
            <a:r>
              <a:rPr lang="mr-IN" dirty="0" smtClean="0"/>
              <a:t>इंटरनेट सर्व्हिस प्रोव्हाईडर’ कडून कनेक्शन घ्यावे लागते.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477000"/>
          </a:xfrm>
        </p:spPr>
        <p:txBody>
          <a:bodyPr>
            <a:normAutofit fontScale="77500" lnSpcReduction="20000"/>
          </a:bodyPr>
          <a:lstStyle/>
          <a:p>
            <a:pPr>
              <a:buNone/>
            </a:pPr>
            <a:r>
              <a:rPr lang="mr-IN" dirty="0" smtClean="0"/>
              <a:t>इंटरनेट शी जुडन्या करिता किंवा इंटर नेट एक्सेस करण्याकरिता खालील अनेक प्रकार आहेत-</a:t>
            </a:r>
          </a:p>
          <a:p>
            <a:pPr marL="514350" indent="-514350">
              <a:buAutoNum type="hindiNumParenR"/>
            </a:pPr>
            <a:r>
              <a:rPr lang="mr-IN" dirty="0" smtClean="0">
                <a:solidFill>
                  <a:srgbClr val="FF0000"/>
                </a:solidFill>
              </a:rPr>
              <a:t>डायलअप कनेक्शन</a:t>
            </a:r>
            <a:r>
              <a:rPr lang="en-US" dirty="0" smtClean="0">
                <a:solidFill>
                  <a:srgbClr val="FF0000"/>
                </a:solidFill>
              </a:rPr>
              <a:t> (Dial  up  Connection)</a:t>
            </a:r>
            <a:r>
              <a:rPr lang="mr-IN" dirty="0" smtClean="0">
                <a:solidFill>
                  <a:srgbClr val="FF0000"/>
                </a:solidFill>
              </a:rPr>
              <a:t> किंवा </a:t>
            </a:r>
            <a:r>
              <a:rPr lang="en-US" dirty="0" smtClean="0">
                <a:solidFill>
                  <a:srgbClr val="FF0000"/>
                </a:solidFill>
              </a:rPr>
              <a:t>PSTN (Public Services Telephone Network) </a:t>
            </a:r>
            <a:r>
              <a:rPr lang="mr-IN" dirty="0" smtClean="0">
                <a:solidFill>
                  <a:srgbClr val="FF0000"/>
                </a:solidFill>
              </a:rPr>
              <a:t>कनेक्शन</a:t>
            </a:r>
            <a:r>
              <a:rPr lang="en-US" dirty="0" smtClean="0">
                <a:solidFill>
                  <a:srgbClr val="FF0000"/>
                </a:solidFill>
              </a:rPr>
              <a:t>:- </a:t>
            </a:r>
            <a:r>
              <a:rPr lang="mr-IN" dirty="0" smtClean="0">
                <a:solidFill>
                  <a:srgbClr val="FF0000"/>
                </a:solidFill>
              </a:rPr>
              <a:t> </a:t>
            </a:r>
            <a:endParaRPr lang="en-US" dirty="0" smtClean="0">
              <a:solidFill>
                <a:srgbClr val="FF0000"/>
              </a:solidFill>
            </a:endParaRPr>
          </a:p>
          <a:p>
            <a:pPr marL="514350" indent="-514350">
              <a:buNone/>
            </a:pPr>
            <a:r>
              <a:rPr lang="en-US" dirty="0" smtClean="0"/>
              <a:t>       </a:t>
            </a:r>
            <a:r>
              <a:rPr lang="mr-IN" dirty="0" smtClean="0"/>
              <a:t>   इंटरनेट मध्ये प्रवेश मिळविण्याच्या ह्या प्रकारात , आपल्या</a:t>
            </a:r>
            <a:r>
              <a:rPr lang="mr-IN" sz="2400" dirty="0" smtClean="0"/>
              <a:t> कॉम्प्युटरला, सामान्य टेलिफोन लाईन आणि पारंपारिक मोडेम व्दारे </a:t>
            </a:r>
            <a:r>
              <a:rPr lang="mr-IN" dirty="0" smtClean="0"/>
              <a:t>डायलअप कनेक्शन च्या माध्यमातून इंटरनेट सेवा पुरविणाऱ्या कंपनीच्या सर्व्हरशी जोडल्या जाते, म्हणून ह्या जोडणीला ‘डायलअप कनेक्शन’ असे म्हणतात.</a:t>
            </a:r>
          </a:p>
          <a:p>
            <a:pPr marL="514350" indent="-514350">
              <a:buNone/>
            </a:pPr>
            <a:r>
              <a:rPr lang="mr-IN" dirty="0" smtClean="0"/>
              <a:t>     ह्या प्रक्रीयेव्दारे जोडलेल्या, आपल्या  </a:t>
            </a:r>
            <a:r>
              <a:rPr lang="mr-IN" sz="2800" dirty="0" smtClean="0"/>
              <a:t>कॉम्प्युटर आणि आय.एस.पी.(</a:t>
            </a:r>
            <a:r>
              <a:rPr lang="en-US" dirty="0" smtClean="0"/>
              <a:t>ISP</a:t>
            </a:r>
            <a:r>
              <a:rPr lang="mr-IN" dirty="0" smtClean="0"/>
              <a:t>) सर्व्हर मधील कनेक्शन हा अस्थायी स्वरूपाचा असतो. डायलअप कनेक्शन करण्याकरिता मोडेम ची आवश्यकता असते. जेव्हा उपयोगकर्ता डायलअप कनेक्शन</a:t>
            </a:r>
            <a:r>
              <a:rPr lang="en-US" dirty="0" smtClean="0"/>
              <a:t> </a:t>
            </a:r>
            <a:r>
              <a:rPr lang="mr-IN" dirty="0" smtClean="0"/>
              <a:t>सुरु करतो तेव्हा हा मोडेम, ज्याला डायलअप कॉल्स  प्राप्त करण्यासाठी तयार केल्या गेला आहे तो, टेलिफोन लाईनचा उपयोग </a:t>
            </a:r>
            <a:r>
              <a:rPr lang="mr-IN" sz="2400" dirty="0" smtClean="0"/>
              <a:t>आय.एस.पी.(</a:t>
            </a:r>
            <a:r>
              <a:rPr lang="en-US" dirty="0" smtClean="0"/>
              <a:t>ISP</a:t>
            </a:r>
            <a:r>
              <a:rPr lang="mr-IN" dirty="0" smtClean="0"/>
              <a:t>) सर्व्हर चा नंबर डायल करतो आणि नंतर </a:t>
            </a:r>
            <a:r>
              <a:rPr lang="en-US" dirty="0" smtClean="0"/>
              <a:t>ISP </a:t>
            </a:r>
            <a:r>
              <a:rPr lang="mr-IN" dirty="0" smtClean="0"/>
              <a:t>कनेक्शन</a:t>
            </a:r>
            <a:r>
              <a:rPr lang="en-US" dirty="0" smtClean="0"/>
              <a:t>  </a:t>
            </a:r>
            <a:r>
              <a:rPr lang="mr-IN" dirty="0" smtClean="0"/>
              <a:t>स्थापित करतो. उदा.- एअर टेल, एम. टी. एन. एल., व्होडाफोन इत्यादी.</a:t>
            </a:r>
          </a:p>
          <a:p>
            <a:pPr marL="514350" indent="-514350">
              <a:buNone/>
            </a:pPr>
            <a:r>
              <a:rPr lang="mr-IN" dirty="0" smtClean="0"/>
              <a:t>         हे डायलअप कनेक्शन स्वस्त असते आणि त्याची स्पीड कमी असते. ह्याची स्पीड </a:t>
            </a:r>
            <a:r>
              <a:rPr lang="en-US" dirty="0" smtClean="0"/>
              <a:t>56 kbps (Kilo byte per second) </a:t>
            </a:r>
            <a:r>
              <a:rPr lang="mr-IN" dirty="0" smtClean="0"/>
              <a:t> असते. </a:t>
            </a:r>
          </a:p>
          <a:p>
            <a:pPr marL="514350" indent="-514350">
              <a:buNone/>
            </a:pPr>
            <a:r>
              <a:rPr lang="mr-IN" dirty="0" smtClean="0"/>
              <a:t> डायलअप कनेक्शन मध्ये खालील प्रोटोकॉल चा वापर केल्या जातो.</a:t>
            </a:r>
          </a:p>
          <a:p>
            <a:pPr marL="514350" indent="-514350">
              <a:buNone/>
            </a:pPr>
            <a:r>
              <a:rPr lang="mr-IN" dirty="0" smtClean="0"/>
              <a:t>१) सीरिअल लाईन इंटरनेट प्रोटोकॉल (</a:t>
            </a:r>
            <a:r>
              <a:rPr lang="en-US" dirty="0" smtClean="0"/>
              <a:t>Serial Line Internet Protocol </a:t>
            </a:r>
            <a:r>
              <a:rPr lang="mr-IN" dirty="0" smtClean="0"/>
              <a:t>) </a:t>
            </a:r>
            <a:r>
              <a:rPr lang="en-US" dirty="0" smtClean="0"/>
              <a:t>(SLIP)</a:t>
            </a:r>
          </a:p>
          <a:p>
            <a:pPr marL="514350" indent="-514350">
              <a:buNone/>
            </a:pPr>
            <a:r>
              <a:rPr lang="mr-IN" dirty="0" smtClean="0"/>
              <a:t>२) पाईंट टू पाईंट प्रोटोकॉल (</a:t>
            </a:r>
            <a:r>
              <a:rPr lang="en-US" dirty="0" smtClean="0"/>
              <a:t>Point  to Point Protocol </a:t>
            </a:r>
            <a:r>
              <a:rPr lang="mr-IN" dirty="0" smtClean="0"/>
              <a:t>) </a:t>
            </a:r>
            <a:r>
              <a:rPr lang="en-US" dirty="0" smtClean="0"/>
              <a:t>(PPP)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sz="quarter" idx="1"/>
          </p:nvPr>
        </p:nvPicPr>
        <p:blipFill>
          <a:blip r:embed="rId2"/>
          <a:srcRect/>
          <a:stretch>
            <a:fillRect/>
          </a:stretch>
        </p:blipFill>
        <p:spPr bwMode="auto">
          <a:xfrm>
            <a:off x="1066800" y="533400"/>
            <a:ext cx="7029450" cy="4276725"/>
          </a:xfrm>
          <a:prstGeom prst="rect">
            <a:avLst/>
          </a:prstGeom>
          <a:noFill/>
          <a:ln w="9525">
            <a:noFill/>
            <a:miter lim="800000"/>
            <a:headEnd/>
            <a:tailEnd/>
          </a:ln>
        </p:spPr>
      </p:pic>
      <p:sp>
        <p:nvSpPr>
          <p:cNvPr id="1025" name="Rectangle 1"/>
          <p:cNvSpPr>
            <a:spLocks noChangeArrowheads="1"/>
          </p:cNvSpPr>
          <p:nvPr/>
        </p:nvSpPr>
        <p:spPr bwMode="auto">
          <a:xfrm>
            <a:off x="457200" y="5029200"/>
            <a:ext cx="75438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 Internet connection using Dial up connection or PSTN(Public Service Telephone Network</a:t>
            </a: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457200"/>
            <a:ext cx="8305800" cy="6019800"/>
          </a:xfrm>
        </p:spPr>
        <p:txBody>
          <a:bodyPr>
            <a:normAutofit fontScale="92500" lnSpcReduction="1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b="1" dirty="0" smtClean="0"/>
          </a:p>
          <a:p>
            <a:pPr>
              <a:buNone/>
            </a:pPr>
            <a:endParaRPr lang="en-US" b="1" dirty="0" smtClean="0"/>
          </a:p>
          <a:p>
            <a:pPr>
              <a:buNone/>
            </a:pPr>
            <a:r>
              <a:rPr lang="en-US" b="1" dirty="0" smtClean="0"/>
              <a:t>                                    Fig: Dial up connection</a:t>
            </a:r>
            <a:endParaRPr lang="en-US" dirty="0" smtClean="0"/>
          </a:p>
          <a:p>
            <a:pPr>
              <a:buNone/>
            </a:pPr>
            <a:r>
              <a:rPr lang="en-US" dirty="0" smtClean="0"/>
              <a:t> </a:t>
            </a:r>
            <a:endParaRPr lang="en-US" dirty="0"/>
          </a:p>
        </p:txBody>
      </p:sp>
      <p:pic>
        <p:nvPicPr>
          <p:cNvPr id="4" name="Picture 3" descr="G:\Matoshree vimalabai deshmukh colle. amvt\C. A. SEME -III BOOK\dial up connection.jpg"/>
          <p:cNvPicPr/>
          <p:nvPr/>
        </p:nvPicPr>
        <p:blipFill>
          <a:blip r:embed="rId2"/>
          <a:srcRect/>
          <a:stretch>
            <a:fillRect/>
          </a:stretch>
        </p:blipFill>
        <p:spPr bwMode="auto">
          <a:xfrm>
            <a:off x="838200" y="1219200"/>
            <a:ext cx="7543800" cy="3581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792162"/>
          </a:xfrm>
        </p:spPr>
        <p:txBody>
          <a:bodyPr>
            <a:normAutofit fontScale="90000"/>
          </a:bodyPr>
          <a:lstStyle/>
          <a:p>
            <a:r>
              <a:rPr lang="mr-IN" sz="2400" dirty="0" smtClean="0"/>
              <a:t>२)</a:t>
            </a:r>
            <a:r>
              <a:rPr lang="en-US" sz="2400" dirty="0" smtClean="0">
                <a:solidFill>
                  <a:srgbClr val="FF0000"/>
                </a:solidFill>
              </a:rPr>
              <a:t> </a:t>
            </a:r>
            <a:r>
              <a:rPr lang="mr-IN" sz="2400" dirty="0" smtClean="0">
                <a:solidFill>
                  <a:srgbClr val="FF0000"/>
                </a:solidFill>
              </a:rPr>
              <a:t>  एकात्मिक सेवा डिजिटल नेटवर्क कनेक्शन </a:t>
            </a:r>
            <a:r>
              <a:rPr lang="en-US" sz="2400" dirty="0" smtClean="0">
                <a:solidFill>
                  <a:srgbClr val="FF0000"/>
                </a:solidFill>
              </a:rPr>
              <a:t>( Integrated Services Digital Network</a:t>
            </a:r>
            <a:r>
              <a:rPr lang="mr-IN" sz="2400" dirty="0" smtClean="0">
                <a:solidFill>
                  <a:srgbClr val="FF0000"/>
                </a:solidFill>
              </a:rPr>
              <a:t> (</a:t>
            </a:r>
            <a:r>
              <a:rPr lang="en-US" sz="2400" dirty="0" smtClean="0">
                <a:solidFill>
                  <a:srgbClr val="FF0000"/>
                </a:solidFill>
              </a:rPr>
              <a:t>ISDN</a:t>
            </a:r>
            <a:r>
              <a:rPr lang="mr-IN" sz="2400" dirty="0" smtClean="0">
                <a:solidFill>
                  <a:srgbClr val="FF0000"/>
                </a:solidFill>
              </a:rPr>
              <a:t>)</a:t>
            </a:r>
            <a:r>
              <a:rPr lang="en-US" sz="2400" dirty="0" smtClean="0">
                <a:solidFill>
                  <a:srgbClr val="FF0000"/>
                </a:solidFill>
              </a:rPr>
              <a:t> connection )  :-</a:t>
            </a:r>
            <a:r>
              <a:rPr lang="mr-IN" sz="2400" dirty="0" smtClean="0"/>
              <a:t> </a:t>
            </a:r>
            <a:endParaRPr lang="en-US" sz="2400" dirty="0"/>
          </a:p>
        </p:txBody>
      </p:sp>
      <p:sp>
        <p:nvSpPr>
          <p:cNvPr id="3" name="Content Placeholder 2"/>
          <p:cNvSpPr>
            <a:spLocks noGrp="1"/>
          </p:cNvSpPr>
          <p:nvPr>
            <p:ph sz="quarter" idx="1"/>
          </p:nvPr>
        </p:nvSpPr>
        <p:spPr>
          <a:xfrm>
            <a:off x="228600" y="1066800"/>
            <a:ext cx="8686800" cy="5562600"/>
          </a:xfrm>
        </p:spPr>
        <p:txBody>
          <a:bodyPr>
            <a:normAutofit lnSpcReduction="10000"/>
          </a:bodyPr>
          <a:lstStyle/>
          <a:p>
            <a:pPr>
              <a:buNone/>
            </a:pPr>
            <a:r>
              <a:rPr lang="mr-IN" sz="2800" dirty="0" smtClean="0"/>
              <a:t>एकात्मिक सेवा डिजिटल नेटवर्क</a:t>
            </a:r>
            <a:r>
              <a:rPr lang="en-US" sz="2800" dirty="0" smtClean="0"/>
              <a:t>, </a:t>
            </a:r>
            <a:r>
              <a:rPr lang="mr-IN" sz="2800" dirty="0" smtClean="0"/>
              <a:t>हि एक डिजिटल टेलिफोन सेवा आहे. हे इंटर नेट कनेक्शन एनालॉग सिग्नल्स  ऐवजी डिजिटल सिग्नल्स  वाहून नेणाऱ्या टेलिफोन लाईन्सचा उपयोग करून केल्या जाते. या मुळे एकाच वेळी दोन कनेक्शन किंवा कॉल करणे शक्य होते. यामध्ये एकाच टेलिफोन लाईन व्दारे आडीओ , व्हीडीओ, डाटा, आणि अन्य नेटवर्क सेवा प्रसारित केल्या जातात, म्हणून या कनेक्शन ला एकात्मिक सेवा डिजिटल नेटवर्क कनेक्शन म्हणतात.</a:t>
            </a:r>
          </a:p>
          <a:p>
            <a:pPr>
              <a:buNone/>
            </a:pPr>
            <a:r>
              <a:rPr lang="mr-IN" sz="2800" dirty="0" smtClean="0"/>
              <a:t>     एकात्मिक सेवा डिजिटल नेटवर्क कनेक्शन हे </a:t>
            </a:r>
            <a:r>
              <a:rPr lang="mr-IN" dirty="0" smtClean="0"/>
              <a:t>डायलअप कनेक्शन</a:t>
            </a:r>
            <a:r>
              <a:rPr lang="en-US" dirty="0" smtClean="0"/>
              <a:t> </a:t>
            </a:r>
            <a:r>
              <a:rPr lang="mr-IN" dirty="0" smtClean="0"/>
              <a:t> सारखेच असते परंतु हे कनेक्शन महाग असते आणि ह्याची स्पीड डायलअप कनेक्शन</a:t>
            </a:r>
            <a:r>
              <a:rPr lang="en-US" dirty="0" smtClean="0"/>
              <a:t> </a:t>
            </a:r>
            <a:r>
              <a:rPr lang="mr-IN" dirty="0" smtClean="0"/>
              <a:t> पेक्षा जास्त असते.</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10600" cy="6400800"/>
          </a:xfrm>
        </p:spPr>
        <p:txBody>
          <a:bodyPr>
            <a:normAutofit fontScale="55000" lnSpcReduction="20000"/>
          </a:bodyPr>
          <a:lstStyle/>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sz="2800" dirty="0" smtClean="0">
              <a:solidFill>
                <a:srgbClr val="FF0000"/>
              </a:solidFill>
            </a:endParaRPr>
          </a:p>
          <a:p>
            <a:pPr>
              <a:buNone/>
            </a:pPr>
            <a:r>
              <a:rPr lang="mr-IN" sz="4400" dirty="0" smtClean="0">
                <a:solidFill>
                  <a:srgbClr val="FF0000"/>
                </a:solidFill>
              </a:rPr>
              <a:t>आकृती: एकात्मिक सेवा डिजिटल नेटवर्क कनेक्शन </a:t>
            </a:r>
            <a:r>
              <a:rPr lang="en-US" sz="4400" dirty="0" smtClean="0">
                <a:solidFill>
                  <a:srgbClr val="FF0000"/>
                </a:solidFill>
              </a:rPr>
              <a:t>( Integrated Services Digital Network</a:t>
            </a:r>
            <a:r>
              <a:rPr lang="mr-IN" sz="4400" dirty="0" smtClean="0">
                <a:solidFill>
                  <a:srgbClr val="FF0000"/>
                </a:solidFill>
              </a:rPr>
              <a:t> (</a:t>
            </a:r>
            <a:r>
              <a:rPr lang="en-US" sz="4400" dirty="0" smtClean="0">
                <a:solidFill>
                  <a:srgbClr val="FF0000"/>
                </a:solidFill>
              </a:rPr>
              <a:t>ISDN</a:t>
            </a:r>
            <a:r>
              <a:rPr lang="mr-IN" sz="4400" dirty="0" smtClean="0">
                <a:solidFill>
                  <a:srgbClr val="FF0000"/>
                </a:solidFill>
              </a:rPr>
              <a:t>)</a:t>
            </a:r>
            <a:r>
              <a:rPr lang="en-US" sz="4400" dirty="0" smtClean="0">
                <a:solidFill>
                  <a:srgbClr val="FF0000"/>
                </a:solidFill>
              </a:rPr>
              <a:t> connection )</a:t>
            </a:r>
            <a:endParaRPr lang="mr-IN" sz="4400" dirty="0" smtClean="0"/>
          </a:p>
          <a:p>
            <a:pPr lvl="0">
              <a:buNone/>
            </a:pPr>
            <a:r>
              <a:rPr lang="en-US" sz="4400" b="1" dirty="0" smtClean="0"/>
              <a:t> </a:t>
            </a:r>
            <a:endParaRPr lang="en-US" sz="4400" dirty="0"/>
          </a:p>
        </p:txBody>
      </p:sp>
      <p:pic>
        <p:nvPicPr>
          <p:cNvPr id="4" name="Picture 3" descr="G:\Matoshree vimalabai deshmukh colle. amvt\C. A. SEME -III BOOK\ISDN CONNECTION.jpg"/>
          <p:cNvPicPr/>
          <p:nvPr/>
        </p:nvPicPr>
        <p:blipFill>
          <a:blip r:embed="rId2"/>
          <a:srcRect/>
          <a:stretch>
            <a:fillRect/>
          </a:stretch>
        </p:blipFill>
        <p:spPr bwMode="auto">
          <a:xfrm>
            <a:off x="533400" y="381000"/>
            <a:ext cx="8153400" cy="4953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487362"/>
          </a:xfrm>
        </p:spPr>
        <p:txBody>
          <a:bodyPr>
            <a:normAutofit/>
          </a:bodyPr>
          <a:lstStyle/>
          <a:p>
            <a:r>
              <a:rPr lang="mr-IN" sz="2000" dirty="0" smtClean="0">
                <a:solidFill>
                  <a:srgbClr val="FF0000"/>
                </a:solidFill>
              </a:rPr>
              <a:t>३) भाडेतत्वावर   लाईन वरून कनेक्शन (</a:t>
            </a:r>
            <a:r>
              <a:rPr lang="en-US" sz="2000" dirty="0" smtClean="0">
                <a:solidFill>
                  <a:srgbClr val="FF0000"/>
                </a:solidFill>
              </a:rPr>
              <a:t>Leased Line Connection) :-</a:t>
            </a:r>
            <a:endParaRPr lang="en-US" sz="2000" dirty="0">
              <a:solidFill>
                <a:srgbClr val="FF0000"/>
              </a:solidFill>
            </a:endParaRPr>
          </a:p>
        </p:txBody>
      </p:sp>
      <p:sp>
        <p:nvSpPr>
          <p:cNvPr id="3" name="Content Placeholder 2"/>
          <p:cNvSpPr>
            <a:spLocks noGrp="1"/>
          </p:cNvSpPr>
          <p:nvPr>
            <p:ph sz="quarter" idx="1"/>
          </p:nvPr>
        </p:nvSpPr>
        <p:spPr>
          <a:xfrm>
            <a:off x="152400" y="762000"/>
            <a:ext cx="8763000" cy="5943600"/>
          </a:xfrm>
        </p:spPr>
        <p:txBody>
          <a:bodyPr>
            <a:normAutofit fontScale="92500" lnSpcReduction="20000"/>
          </a:bodyPr>
          <a:lstStyle/>
          <a:p>
            <a:pPr>
              <a:buNone/>
            </a:pPr>
            <a:r>
              <a:rPr lang="mr-IN" dirty="0" smtClean="0"/>
              <a:t>लीज्ड लाईन हि अशी खाजगी डायरेक्ट फायबर केबल  लाईन आहे, जी आपल्या कॉम्प्युटरला </a:t>
            </a:r>
            <a:r>
              <a:rPr lang="en-US" dirty="0" smtClean="0"/>
              <a:t>‘</a:t>
            </a:r>
            <a:r>
              <a:rPr lang="mr-IN" dirty="0" smtClean="0"/>
              <a:t>इंटरनेट सर्व्हिस प्रोव्हाईडर’ (</a:t>
            </a:r>
            <a:r>
              <a:rPr lang="en-US" dirty="0" smtClean="0"/>
              <a:t>ISP)</a:t>
            </a:r>
            <a:r>
              <a:rPr lang="mr-IN" dirty="0" smtClean="0"/>
              <a:t> च्या सर्व्हरशी जोडते. आणि इंटरनेट ला वायर च्या कनेक्शन व्दारे उपयोग केल्या जातो. या फाईबर ऑप्टीक तंत्रज्ञानात, इलेक्ट्रिक सिग्नल च्या रूपातील डाटा ला प्रकाश रुपात बदलवून त्याला ट्रान्सपरंट ग्लास फाईबर मधून वापर कर्त्यापर्यंत  पाठविल्या जाते.  </a:t>
            </a:r>
          </a:p>
          <a:p>
            <a:pPr>
              <a:buNone/>
            </a:pPr>
            <a:r>
              <a:rPr lang="mr-IN" dirty="0" smtClean="0"/>
              <a:t>        लीज्ड लाईन एक प्रीमियम इंटरनेट कनेक्टीविटी आहे </a:t>
            </a:r>
            <a:r>
              <a:rPr lang="mr-IN" sz="2800" dirty="0" smtClean="0">
                <a:solidFill>
                  <a:srgbClr val="FF0000"/>
                </a:solidFill>
              </a:rPr>
              <a:t> आणि २४ घंटे उपलब्ध असते. ह्याची स्पीड खूप असते. परंतु हे कनेक्शन महाग असते. इंटरनेट ची हाय स्पीड देण्याकरिता  ह्यामध्ये फायबर केबलचा  उपयोग केलेला आहे . इंटरनेट वापण्या करिता, वापरकर्त्याला मासिक भाडे भरावे लागते.  लीज्ड लाईन चा उपयोग ज्या व्यक्ती व्दारे  होतो त्या व्यक्ती शिवाय या लाईन चा वापर कोणीही करू शकत नाही. या कनेक्शन व्दारे टेलिफोन वर बोलू शकत नाही. फक्त इंटर नेट चा वापर करू शकतो. ह्या मध्ये इंटर नेट चा स्पीड स्थिर असतो त्या मध्ये  कोणतेही बदल केले  जात नाही. ह्या मध्ये अप लोड आणि डाऊन लोड चा स्पीड नेहमी सारखा असतो.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10600" cy="6324600"/>
          </a:xfrm>
        </p:spPr>
        <p:txBody>
          <a:bodyPr/>
          <a:lstStyle/>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buNone/>
            </a:pPr>
            <a:endParaRPr lang="mr-IN" dirty="0" smtClean="0"/>
          </a:p>
          <a:p>
            <a:pPr algn="ctr"/>
            <a:r>
              <a:rPr lang="en-US" b="1" dirty="0" smtClean="0"/>
              <a:t>Fig: Leased line internet connection </a:t>
            </a:r>
            <a:endParaRPr lang="en-US" dirty="0"/>
          </a:p>
        </p:txBody>
      </p:sp>
      <p:pic>
        <p:nvPicPr>
          <p:cNvPr id="4" name="Picture 3"/>
          <p:cNvPicPr/>
          <p:nvPr/>
        </p:nvPicPr>
        <p:blipFill>
          <a:blip r:embed="rId2"/>
          <a:srcRect/>
          <a:stretch>
            <a:fillRect/>
          </a:stretch>
        </p:blipFill>
        <p:spPr bwMode="auto">
          <a:xfrm>
            <a:off x="1143000" y="1447800"/>
            <a:ext cx="5943600" cy="35814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696</TotalTime>
  <Words>1557</Words>
  <Application>Microsoft Office PowerPoint</Application>
  <PresentationFormat>On-screen Show (4:3)</PresentationFormat>
  <Paragraphs>141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Lecture –  २                 (Accessing the internet , Web page, Accessing the internet from MS Office Application) UNIT- V Subject- Computer Application in Home Science  [Seme – III ] Code – 231CA20</vt:lpstr>
      <vt:lpstr> ५.३ इंटरनेट प्रवेश, वेब पेज, सर्च इंजिन, एम. एस. ऑफिस व्दारे इंटर नेट प्रवेश (Accessing the internet , Web page, Using Search Engine, Accessing the internet from MS Office Application):- </vt:lpstr>
      <vt:lpstr>Slide 3</vt:lpstr>
      <vt:lpstr>Slide 4</vt:lpstr>
      <vt:lpstr>Slide 5</vt:lpstr>
      <vt:lpstr>२)   एकात्मिक सेवा डिजिटल नेटवर्क कनेक्शन ( Integrated Services Digital Network (ISDN) connection )  :- </vt:lpstr>
      <vt:lpstr>Slide 7</vt:lpstr>
      <vt:lpstr>३) भाडेतत्वावर   लाईन वरून कनेक्शन (Leased Line Connection) :-</vt:lpstr>
      <vt:lpstr>Slide 9</vt:lpstr>
      <vt:lpstr>४) सॅटेलाईट  इंटरनेट कनेक्शन (Satellite internet connection):- </vt:lpstr>
      <vt:lpstr>Slide 11</vt:lpstr>
      <vt:lpstr>५) ब्रॉडबँड  इंटरनेट कनेक्शन ( Broadband Internet Connection):-  </vt:lpstr>
      <vt:lpstr>६) डिजिटल सबस्क्राइबर लाईन इंटरनेट कनेक्शन( Digital subscriber line (DSL) Internet Connection):- </vt:lpstr>
      <vt:lpstr>Slide 14</vt:lpstr>
      <vt:lpstr>Slide 15</vt:lpstr>
      <vt:lpstr>७) केबल टी. व्ही. इंटरनेट कनेक्शन ( Cable T. V. Internet Connection):-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२                 (Accessing the internet , Web page, Accessing the internet from MS Office Application) UNIT- V Subject- Computer Application in Home Science  [Seme – III ] Code – 231CA20</dc:title>
  <dc:creator>DELL</dc:creator>
  <cp:lastModifiedBy>DELL</cp:lastModifiedBy>
  <cp:revision>74</cp:revision>
  <dcterms:created xsi:type="dcterms:W3CDTF">2020-09-01T11:24:24Z</dcterms:created>
  <dcterms:modified xsi:type="dcterms:W3CDTF">2020-09-03T19:51:07Z</dcterms:modified>
</cp:coreProperties>
</file>